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56" r:id="rId2"/>
    <p:sldId id="257" r:id="rId3"/>
    <p:sldId id="263" r:id="rId4"/>
    <p:sldId id="261"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8" r:id="rId20"/>
    <p:sldId id="279" r:id="rId21"/>
    <p:sldId id="280" r:id="rId22"/>
    <p:sldId id="260" r:id="rId23"/>
    <p:sldId id="258" r:id="rId24"/>
    <p:sldId id="259" r:id="rId2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81" autoAdjust="0"/>
    <p:restoredTop sz="68000" autoAdjust="0"/>
  </p:normalViewPr>
  <p:slideViewPr>
    <p:cSldViewPr>
      <p:cViewPr varScale="1">
        <p:scale>
          <a:sx n="76" d="100"/>
          <a:sy n="76" d="100"/>
        </p:scale>
        <p:origin x="-1446" y="-90"/>
      </p:cViewPr>
      <p:guideLst>
        <p:guide orient="horz" pos="2160"/>
        <p:guide pos="2880"/>
      </p:guideLst>
    </p:cSldViewPr>
  </p:slideViewPr>
  <p:outlineViewPr>
    <p:cViewPr>
      <p:scale>
        <a:sx n="33" d="100"/>
        <a:sy n="33" d="100"/>
      </p:scale>
      <p:origin x="0" y="1312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EB78CB-1C71-4371-A02A-329C23485ABE}" type="datetimeFigureOut">
              <a:rPr lang="hu-HU" smtClean="0"/>
              <a:t>2010.07.27.</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AA9D14-6306-4683-9A72-19CD569248FA}" type="slidenum">
              <a:rPr lang="hu-HU" smtClean="0"/>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77500" lnSpcReduction="20000"/>
          </a:bodyPr>
          <a:lstStyle/>
          <a:p>
            <a:pPr hangingPunct="0"/>
            <a:r>
              <a:rPr lang="hu-HU" sz="1200" kern="1200" dirty="0" smtClean="0">
                <a:solidFill>
                  <a:schemeClr val="tx1"/>
                </a:solidFill>
                <a:latin typeface="+mn-lt"/>
                <a:ea typeface="+mn-ea"/>
                <a:cs typeface="+mn-cs"/>
              </a:rPr>
              <a:t>Az emberi kommunikáció kutatásában alaptételként kezelt megállapításokat az amerikai Palo </a:t>
            </a:r>
            <a:r>
              <a:rPr lang="hu-HU" sz="1200" kern="1200" dirty="0" err="1" smtClean="0">
                <a:solidFill>
                  <a:schemeClr val="tx1"/>
                </a:solidFill>
                <a:latin typeface="+mn-lt"/>
                <a:ea typeface="+mn-ea"/>
                <a:cs typeface="+mn-cs"/>
              </a:rPr>
              <a:t>Alto-i</a:t>
            </a:r>
            <a:r>
              <a:rPr lang="hu-HU" sz="1200" kern="1200" dirty="0" smtClean="0">
                <a:solidFill>
                  <a:schemeClr val="tx1"/>
                </a:solidFill>
                <a:latin typeface="+mn-lt"/>
                <a:ea typeface="+mn-ea"/>
                <a:cs typeface="+mn-cs"/>
              </a:rPr>
              <a:t> iskola jeles képviselői: PAUL WATZLAWICK, JANET HELMICK BEAVIN, DON D.JACKSON dolgozták ki. A Palo </a:t>
            </a:r>
            <a:r>
              <a:rPr lang="hu-HU" sz="1200" kern="1200" dirty="0" err="1" smtClean="0">
                <a:solidFill>
                  <a:schemeClr val="tx1"/>
                </a:solidFill>
                <a:latin typeface="+mn-lt"/>
                <a:ea typeface="+mn-ea"/>
                <a:cs typeface="+mn-cs"/>
              </a:rPr>
              <a:t>Alto-i</a:t>
            </a:r>
            <a:r>
              <a:rPr lang="hu-HU" sz="1200" kern="1200" dirty="0" smtClean="0">
                <a:solidFill>
                  <a:schemeClr val="tx1"/>
                </a:solidFill>
                <a:latin typeface="+mn-lt"/>
                <a:ea typeface="+mn-ea"/>
                <a:cs typeface="+mn-cs"/>
              </a:rPr>
              <a:t> irányzatot a szakirodalomban a kommunikáció formális iskolájának, vagy interperszonális kommunikációelméletnek nevezik. Az axiómákat az emberi kommunikáció gyakorlatáról szóló művükben foglalták össze. Az eddig megismert alaptételek:</a:t>
            </a:r>
          </a:p>
          <a:p>
            <a:pPr lvl="0" hangingPunct="0"/>
            <a:r>
              <a:rPr lang="hu-HU" sz="1200" i="1" kern="1200" dirty="0" smtClean="0">
                <a:solidFill>
                  <a:schemeClr val="tx1"/>
                </a:solidFill>
                <a:latin typeface="+mn-lt"/>
                <a:ea typeface="+mn-ea"/>
                <a:cs typeface="+mn-cs"/>
              </a:rPr>
              <a:t>Nem lehet</a:t>
            </a:r>
            <a:r>
              <a:rPr lang="hu-HU" sz="1200" kern="1200" dirty="0" smtClean="0">
                <a:solidFill>
                  <a:schemeClr val="tx1"/>
                </a:solidFill>
                <a:latin typeface="+mn-lt"/>
                <a:ea typeface="+mn-ea"/>
                <a:cs typeface="+mn-cs"/>
              </a:rPr>
              <a:t> </a:t>
            </a:r>
            <a:r>
              <a:rPr lang="hu-HU" sz="1200" i="1" kern="1200" dirty="0" smtClean="0">
                <a:solidFill>
                  <a:schemeClr val="tx1"/>
                </a:solidFill>
                <a:latin typeface="+mn-lt"/>
                <a:ea typeface="+mn-ea"/>
                <a:cs typeface="+mn-cs"/>
              </a:rPr>
              <a:t>nem kommunikálni</a:t>
            </a:r>
            <a:r>
              <a:rPr lang="hu-HU" sz="1200" kern="1200" dirty="0" smtClean="0">
                <a:solidFill>
                  <a:schemeClr val="tx1"/>
                </a:solidFill>
                <a:latin typeface="+mn-lt"/>
                <a:ea typeface="+mn-ea"/>
                <a:cs typeface="+mn-cs"/>
              </a:rPr>
              <a:t>. </a:t>
            </a:r>
          </a:p>
          <a:p>
            <a:pPr hangingPunct="0"/>
            <a:r>
              <a:rPr lang="hu-HU" sz="1200" kern="1200" dirty="0" smtClean="0">
                <a:solidFill>
                  <a:schemeClr val="tx1"/>
                </a:solidFill>
                <a:latin typeface="+mn-lt"/>
                <a:ea typeface="+mn-ea"/>
                <a:cs typeface="+mn-cs"/>
              </a:rPr>
              <a:t>Még a hallgatás is jelez valamit. Az embernek a kommunikáció alapvető jellemvonása.</a:t>
            </a:r>
          </a:p>
          <a:p>
            <a:pPr lvl="0" hangingPunct="0"/>
            <a:r>
              <a:rPr lang="hu-HU" sz="1200" i="1" kern="1200" dirty="0" smtClean="0">
                <a:solidFill>
                  <a:schemeClr val="tx1"/>
                </a:solidFill>
                <a:latin typeface="+mn-lt"/>
                <a:ea typeface="+mn-ea"/>
                <a:cs typeface="+mn-cs"/>
              </a:rPr>
              <a:t>Minden kommunikációban jelen van egy tartalmi, és egy kapcsolati összetevő</a:t>
            </a:r>
            <a:r>
              <a:rPr lang="hu-HU" sz="1200" kern="1200" dirty="0" smtClean="0">
                <a:solidFill>
                  <a:schemeClr val="tx1"/>
                </a:solidFill>
                <a:latin typeface="+mn-lt"/>
                <a:ea typeface="+mn-ea"/>
                <a:cs typeface="+mn-cs"/>
              </a:rPr>
              <a:t>.</a:t>
            </a:r>
          </a:p>
          <a:p>
            <a:pPr hangingPunct="0"/>
            <a:r>
              <a:rPr lang="hu-HU" sz="1200" kern="1200" dirty="0" smtClean="0">
                <a:solidFill>
                  <a:schemeClr val="tx1"/>
                </a:solidFill>
                <a:latin typeface="+mn-lt"/>
                <a:ea typeface="+mn-ea"/>
                <a:cs typeface="+mn-cs"/>
              </a:rPr>
              <a:t>A közlés szintje a tartalmi szint. A másik szint egy magasabb elvontsági rétegben minősíti az előzőt. Ez a viszony-meghatározó szint megmondja, hogyan kell a „szolgáltatott adatokat” értelmezni. Például egy elhangzott mondatot parancsnak, vagy esetleg tréfának kell-e tekinteni.</a:t>
            </a:r>
          </a:p>
          <a:p>
            <a:pPr lvl="0" hangingPunct="0"/>
            <a:r>
              <a:rPr lang="hu-HU" sz="1200" i="1" kern="1200" dirty="0" smtClean="0">
                <a:solidFill>
                  <a:schemeClr val="tx1"/>
                </a:solidFill>
                <a:latin typeface="+mn-lt"/>
                <a:ea typeface="+mn-ea"/>
                <a:cs typeface="+mn-cs"/>
              </a:rPr>
              <a:t>Az</a:t>
            </a:r>
            <a:r>
              <a:rPr lang="hu-HU" sz="1200" kern="1200" dirty="0" smtClean="0">
                <a:solidFill>
                  <a:schemeClr val="tx1"/>
                </a:solidFill>
                <a:latin typeface="+mn-lt"/>
                <a:ea typeface="+mn-ea"/>
                <a:cs typeface="+mn-cs"/>
              </a:rPr>
              <a:t> </a:t>
            </a:r>
            <a:r>
              <a:rPr lang="hu-HU" sz="1200" i="1" kern="1200" dirty="0" smtClean="0">
                <a:solidFill>
                  <a:schemeClr val="tx1"/>
                </a:solidFill>
                <a:latin typeface="+mn-lt"/>
                <a:ea typeface="+mn-ea"/>
                <a:cs typeface="+mn-cs"/>
              </a:rPr>
              <a:t>emberi viszonyok természetét a partnerek két- vagy többoldalú kommunikációs cseréjének tagoltsága (interpunkciója) határozza meg.</a:t>
            </a:r>
            <a:r>
              <a:rPr lang="hu-HU" sz="1200" kern="1200" dirty="0" smtClean="0">
                <a:solidFill>
                  <a:schemeClr val="tx1"/>
                </a:solidFill>
                <a:latin typeface="+mn-lt"/>
                <a:ea typeface="+mn-ea"/>
                <a:cs typeface="+mn-cs"/>
              </a:rPr>
              <a:t> </a:t>
            </a:r>
          </a:p>
          <a:p>
            <a:pPr hangingPunct="0"/>
            <a:r>
              <a:rPr lang="hu-HU" sz="1200" kern="1200" dirty="0" smtClean="0">
                <a:solidFill>
                  <a:schemeClr val="tx1"/>
                </a:solidFill>
                <a:latin typeface="+mn-lt"/>
                <a:ea typeface="+mn-ea"/>
                <a:cs typeface="+mn-cs"/>
              </a:rPr>
              <a:t>A befogadó viszonyulás a közlőhöz és az üzenethez folyamatos, így interpunkciója is az. Ez állandóan alakítja a köztük levő viszonyt. Érvényes ez az alaptétel a közlő számára is, ezért a kommunikáció cirkuláris.</a:t>
            </a:r>
          </a:p>
          <a:p>
            <a:pPr lvl="0" hangingPunct="0"/>
            <a:r>
              <a:rPr lang="hu-HU" sz="1200" i="1" kern="1200" dirty="0" smtClean="0">
                <a:solidFill>
                  <a:schemeClr val="tx1"/>
                </a:solidFill>
                <a:latin typeface="+mn-lt"/>
                <a:ea typeface="+mn-ea"/>
                <a:cs typeface="+mn-cs"/>
              </a:rPr>
              <a:t>A</a:t>
            </a:r>
            <a:r>
              <a:rPr lang="hu-HU" sz="1200" kern="1200" dirty="0" smtClean="0">
                <a:solidFill>
                  <a:schemeClr val="tx1"/>
                </a:solidFill>
                <a:latin typeface="+mn-lt"/>
                <a:ea typeface="+mn-ea"/>
                <a:cs typeface="+mn-cs"/>
              </a:rPr>
              <a:t> </a:t>
            </a:r>
            <a:r>
              <a:rPr lang="hu-HU" sz="1200" i="1" kern="1200" dirty="0" smtClean="0">
                <a:solidFill>
                  <a:schemeClr val="tx1"/>
                </a:solidFill>
                <a:latin typeface="+mn-lt"/>
                <a:ea typeface="+mn-ea"/>
                <a:cs typeface="+mn-cs"/>
              </a:rPr>
              <a:t>kommunikáció digitális és analóg rendszerek által jut kifejezésre.</a:t>
            </a:r>
            <a:endParaRPr lang="hu-HU" sz="1200" kern="1200" dirty="0" smtClean="0">
              <a:solidFill>
                <a:schemeClr val="tx1"/>
              </a:solidFill>
              <a:latin typeface="+mn-lt"/>
              <a:ea typeface="+mn-ea"/>
              <a:cs typeface="+mn-cs"/>
            </a:endParaRPr>
          </a:p>
          <a:p>
            <a:pPr hangingPunct="0"/>
            <a:r>
              <a:rPr lang="hu-HU" sz="1200" kern="1200" dirty="0" smtClean="0">
                <a:solidFill>
                  <a:schemeClr val="tx1"/>
                </a:solidFill>
                <a:latin typeface="+mn-lt"/>
                <a:ea typeface="+mn-ea"/>
                <a:cs typeface="+mn-cs"/>
              </a:rPr>
              <a:t>Ezek a fogalmak a számítógép nyelvéből kerültek át. A digitális kifejezés olyan tulajdonságokat jelent, ahol a kód részeire, összetevőire bontható, és a köztük levő összefüggés leírható. Ezek főként a nyelvre jellemzők. Az analógiás kód tágabb, nem lehet részekre bontani. Az ilyen típusú kód segítségével megy végbe a művészi ill. a nem verbális kommunikáció.</a:t>
            </a:r>
          </a:p>
          <a:p>
            <a:pPr lvl="0" hangingPunct="0"/>
            <a:r>
              <a:rPr lang="hu-HU" sz="1200" i="1" kern="1200" dirty="0" smtClean="0">
                <a:solidFill>
                  <a:schemeClr val="tx1"/>
                </a:solidFill>
                <a:latin typeface="+mn-lt"/>
                <a:ea typeface="+mn-ea"/>
                <a:cs typeface="+mn-cs"/>
              </a:rPr>
              <a:t>A kommunikáció, mint folyamat, kéttípusú lehet:</a:t>
            </a:r>
            <a:endParaRPr lang="hu-HU" sz="1200" kern="1200" dirty="0" smtClean="0">
              <a:solidFill>
                <a:schemeClr val="tx1"/>
              </a:solidFill>
              <a:latin typeface="+mn-lt"/>
              <a:ea typeface="+mn-ea"/>
              <a:cs typeface="+mn-cs"/>
            </a:endParaRPr>
          </a:p>
          <a:p>
            <a:pPr lvl="0" hangingPunct="0"/>
            <a:r>
              <a:rPr lang="hu-HU" sz="1200" i="1" kern="1200" dirty="0" smtClean="0">
                <a:solidFill>
                  <a:schemeClr val="tx1"/>
                </a:solidFill>
                <a:latin typeface="+mn-lt"/>
                <a:ea typeface="+mn-ea"/>
                <a:cs typeface="+mn-cs"/>
              </a:rPr>
              <a:t>egyenrangú, szimmetrikus</a:t>
            </a:r>
            <a:endParaRPr lang="hu-HU" sz="1200" kern="1200" dirty="0" smtClean="0">
              <a:solidFill>
                <a:schemeClr val="tx1"/>
              </a:solidFill>
              <a:latin typeface="+mn-lt"/>
              <a:ea typeface="+mn-ea"/>
              <a:cs typeface="+mn-cs"/>
            </a:endParaRPr>
          </a:p>
          <a:p>
            <a:pPr lvl="0" hangingPunct="0"/>
            <a:r>
              <a:rPr lang="hu-HU" sz="1200" i="1" kern="1200" dirty="0" smtClean="0">
                <a:solidFill>
                  <a:schemeClr val="tx1"/>
                </a:solidFill>
                <a:latin typeface="+mn-lt"/>
                <a:ea typeface="+mn-ea"/>
                <a:cs typeface="+mn-cs"/>
              </a:rPr>
              <a:t>egyenlőtlen, komplementer</a:t>
            </a:r>
            <a:endParaRPr lang="hu-HU" sz="1200" kern="1200" dirty="0" smtClean="0">
              <a:solidFill>
                <a:schemeClr val="tx1"/>
              </a:solidFill>
              <a:latin typeface="+mn-lt"/>
              <a:ea typeface="+mn-ea"/>
              <a:cs typeface="+mn-cs"/>
            </a:endParaRPr>
          </a:p>
          <a:p>
            <a:pPr hangingPunct="0"/>
            <a:r>
              <a:rPr lang="hu-HU" sz="1200" kern="1200" dirty="0" smtClean="0">
                <a:solidFill>
                  <a:schemeClr val="tx1"/>
                </a:solidFill>
                <a:latin typeface="+mn-lt"/>
                <a:ea typeface="+mn-ea"/>
                <a:cs typeface="+mn-cs"/>
              </a:rPr>
              <a:t>Az elsőnél a partnerek viszonya egyenlő, (például osztálytársak, barátok, munkatársak). A másodiknál a felek közötti különbségen, az egyik vagy másik fél nagyobb befolyásán van a hangsúly (például tanár-diák, felnőtt-gyerek, főnök-beosztott).</a:t>
            </a:r>
          </a:p>
          <a:p>
            <a:pPr hangingPunct="0"/>
            <a:r>
              <a:rPr lang="hu-HU" sz="1200" kern="1200" dirty="0" smtClean="0">
                <a:solidFill>
                  <a:schemeClr val="tx1"/>
                </a:solidFill>
                <a:latin typeface="+mn-lt"/>
                <a:ea typeface="+mn-ea"/>
                <a:cs typeface="+mn-cs"/>
              </a:rPr>
              <a:t>A harmadik tétel kiemelkedő abból a szempontból, hogy segítségével egy táblázatba lehet rendezni a többit:</a:t>
            </a:r>
          </a:p>
          <a:p>
            <a:pPr hangingPunct="0"/>
            <a:r>
              <a:rPr lang="hu-HU" sz="1200" kern="1200" dirty="0" smtClean="0">
                <a:solidFill>
                  <a:schemeClr val="tx1"/>
                </a:solidFill>
                <a:latin typeface="+mn-lt"/>
                <a:ea typeface="+mn-ea"/>
                <a:cs typeface="+mn-cs"/>
              </a:rPr>
              <a:t>Buda Béla: A közvetlen emberi kommunikáció szabályszerűségei, </a:t>
            </a:r>
            <a:r>
              <a:rPr lang="hu-HU" sz="1200" kern="1200" dirty="0" err="1" smtClean="0">
                <a:solidFill>
                  <a:schemeClr val="tx1"/>
                </a:solidFill>
                <a:latin typeface="+mn-lt"/>
                <a:ea typeface="+mn-ea"/>
                <a:cs typeface="+mn-cs"/>
              </a:rPr>
              <a:t>Animula</a:t>
            </a:r>
            <a:r>
              <a:rPr lang="hu-HU" sz="1200" kern="1200" dirty="0" smtClean="0">
                <a:solidFill>
                  <a:schemeClr val="tx1"/>
                </a:solidFill>
                <a:latin typeface="+mn-lt"/>
                <a:ea typeface="+mn-ea"/>
                <a:cs typeface="+mn-cs"/>
              </a:rPr>
              <a:t> kiadó, Bp., 1994. 15. o.  </a:t>
            </a:r>
          </a:p>
          <a:p>
            <a:pPr hangingPunct="0"/>
            <a:r>
              <a:rPr lang="hu-HU" sz="1200" kern="1200" dirty="0" err="1" smtClean="0">
                <a:solidFill>
                  <a:schemeClr val="tx1"/>
                </a:solidFill>
                <a:latin typeface="+mn-lt"/>
                <a:ea typeface="+mn-ea"/>
                <a:cs typeface="+mn-cs"/>
              </a:rPr>
              <a:t>Pragmatics</a:t>
            </a:r>
            <a:r>
              <a:rPr lang="hu-HU" sz="1200" kern="1200" dirty="0" smtClean="0">
                <a:solidFill>
                  <a:schemeClr val="tx1"/>
                </a:solidFill>
                <a:latin typeface="+mn-lt"/>
                <a:ea typeface="+mn-ea"/>
                <a:cs typeface="+mn-cs"/>
              </a:rPr>
              <a:t> of Human </a:t>
            </a:r>
            <a:r>
              <a:rPr lang="hu-HU" sz="1200" kern="1200" dirty="0" err="1" smtClean="0">
                <a:solidFill>
                  <a:schemeClr val="tx1"/>
                </a:solidFill>
                <a:latin typeface="+mn-lt"/>
                <a:ea typeface="+mn-ea"/>
                <a:cs typeface="+mn-cs"/>
              </a:rPr>
              <a:t>Communication</a:t>
            </a:r>
            <a:r>
              <a:rPr lang="hu-HU" sz="1200" kern="1200" dirty="0" smtClean="0">
                <a:solidFill>
                  <a:schemeClr val="tx1"/>
                </a:solidFill>
                <a:latin typeface="+mn-lt"/>
                <a:ea typeface="+mn-ea"/>
                <a:cs typeface="+mn-cs"/>
              </a:rPr>
              <a:t>, 1967</a:t>
            </a:r>
          </a:p>
          <a:p>
            <a:pPr hangingPunct="0"/>
            <a:r>
              <a:rPr lang="hu-HU" sz="1200" kern="1200" dirty="0" err="1" smtClean="0">
                <a:solidFill>
                  <a:schemeClr val="tx1"/>
                </a:solidFill>
                <a:latin typeface="+mn-lt"/>
                <a:ea typeface="+mn-ea"/>
                <a:cs typeface="+mn-cs"/>
              </a:rPr>
              <a:t>Fercsik</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Erzsébet-Raátz</a:t>
            </a:r>
            <a:r>
              <a:rPr lang="hu-HU" sz="1200" kern="1200" dirty="0" smtClean="0">
                <a:solidFill>
                  <a:schemeClr val="tx1"/>
                </a:solidFill>
                <a:latin typeface="+mn-lt"/>
                <a:ea typeface="+mn-ea"/>
                <a:cs typeface="+mn-cs"/>
              </a:rPr>
              <a:t> Judit: Kommunikáció szóban és írásban, Korona Nova kiadó, Székesfehérvár, 1993, 18-19. o.</a:t>
            </a:r>
          </a:p>
          <a:p>
            <a:pPr hangingPunct="0"/>
            <a:r>
              <a:rPr lang="hu-HU" sz="1200" kern="1200" dirty="0" smtClean="0">
                <a:solidFill>
                  <a:schemeClr val="tx1"/>
                </a:solidFill>
                <a:latin typeface="+mn-lt"/>
                <a:ea typeface="+mn-ea"/>
                <a:cs typeface="+mn-cs"/>
              </a:rPr>
              <a:t>A skizofrénia egyik fő okaként azt hozzák a pszichológusok, hogy a skizofrén beteg épp azt kísérli meg, hogy megszüntesse kommunikációját. A betegség ebből a lehetetlen próbálkozásból ered.</a:t>
            </a:r>
          </a:p>
          <a:p>
            <a:endParaRPr lang="hu-HU" dirty="0"/>
          </a:p>
        </p:txBody>
      </p:sp>
      <p:sp>
        <p:nvSpPr>
          <p:cNvPr id="4" name="Dia számának helye 3"/>
          <p:cNvSpPr>
            <a:spLocks noGrp="1"/>
          </p:cNvSpPr>
          <p:nvPr>
            <p:ph type="sldNum" sz="quarter" idx="10"/>
          </p:nvPr>
        </p:nvSpPr>
        <p:spPr/>
        <p:txBody>
          <a:bodyPr/>
          <a:lstStyle/>
          <a:p>
            <a:fld id="{87AA9D14-6306-4683-9A72-19CD569248FA}" type="slidenum">
              <a:rPr lang="hu-HU" smtClean="0"/>
              <a:t>6</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hangingPunct="0"/>
            <a:r>
              <a:rPr lang="hu-HU" sz="1200" kern="1200" dirty="0" smtClean="0">
                <a:solidFill>
                  <a:schemeClr val="tx1"/>
                </a:solidFill>
                <a:latin typeface="+mn-lt"/>
                <a:ea typeface="+mn-ea"/>
                <a:cs typeface="+mn-cs"/>
              </a:rPr>
              <a:t>Mindig valamilyen céllal kérdezünk. Jézusnál is sokszor megfigyelhető a kérdezés célja:</a:t>
            </a:r>
          </a:p>
          <a:p>
            <a:pPr lvl="0" hangingPunct="0"/>
            <a:r>
              <a:rPr lang="hu-HU" sz="1200" kern="1200" dirty="0" smtClean="0">
                <a:solidFill>
                  <a:schemeClr val="tx1"/>
                </a:solidFill>
                <a:latin typeface="+mn-lt"/>
                <a:ea typeface="+mn-ea"/>
                <a:cs typeface="+mn-cs"/>
              </a:rPr>
              <a:t>információszerzés (</a:t>
            </a:r>
            <a:r>
              <a:rPr lang="hu-HU" sz="1200" kern="1200" dirty="0" err="1" smtClean="0">
                <a:solidFill>
                  <a:schemeClr val="tx1"/>
                </a:solidFill>
                <a:latin typeface="+mn-lt"/>
                <a:ea typeface="+mn-ea"/>
                <a:cs typeface="+mn-cs"/>
              </a:rPr>
              <a:t>Mt</a:t>
            </a:r>
            <a:r>
              <a:rPr lang="hu-HU" sz="1200" kern="1200" dirty="0" smtClean="0">
                <a:solidFill>
                  <a:schemeClr val="tx1"/>
                </a:solidFill>
                <a:latin typeface="+mn-lt"/>
                <a:ea typeface="+mn-ea"/>
                <a:cs typeface="+mn-cs"/>
              </a:rPr>
              <a:t> 15:34, 16:13.15, </a:t>
            </a:r>
            <a:r>
              <a:rPr lang="hu-HU" sz="1200" kern="1200" dirty="0" err="1" smtClean="0">
                <a:solidFill>
                  <a:schemeClr val="tx1"/>
                </a:solidFill>
                <a:latin typeface="+mn-lt"/>
                <a:ea typeface="+mn-ea"/>
                <a:cs typeface="+mn-cs"/>
              </a:rPr>
              <a:t>Lk</a:t>
            </a:r>
            <a:r>
              <a:rPr lang="hu-HU" sz="1200" kern="1200" dirty="0" smtClean="0">
                <a:solidFill>
                  <a:schemeClr val="tx1"/>
                </a:solidFill>
                <a:latin typeface="+mn-lt"/>
                <a:ea typeface="+mn-ea"/>
                <a:cs typeface="+mn-cs"/>
              </a:rPr>
              <a:t> 8:30.45, 24:17.19, </a:t>
            </a:r>
            <a:r>
              <a:rPr lang="hu-HU" sz="1200" kern="1200" dirty="0" err="1" smtClean="0">
                <a:solidFill>
                  <a:schemeClr val="tx1"/>
                </a:solidFill>
                <a:latin typeface="+mn-lt"/>
                <a:ea typeface="+mn-ea"/>
                <a:cs typeface="+mn-cs"/>
              </a:rPr>
              <a:t>Jn</a:t>
            </a:r>
            <a:r>
              <a:rPr lang="hu-HU" sz="1200" kern="1200" dirty="0" smtClean="0">
                <a:solidFill>
                  <a:schemeClr val="tx1"/>
                </a:solidFill>
                <a:latin typeface="+mn-lt"/>
                <a:ea typeface="+mn-ea"/>
                <a:cs typeface="+mn-cs"/>
              </a:rPr>
              <a:t> 20: 19)</a:t>
            </a:r>
          </a:p>
          <a:p>
            <a:pPr lvl="0" hangingPunct="0"/>
            <a:r>
              <a:rPr lang="hu-HU" sz="1200" kern="1200" dirty="0" smtClean="0">
                <a:solidFill>
                  <a:schemeClr val="tx1"/>
                </a:solidFill>
                <a:latin typeface="+mn-lt"/>
                <a:ea typeface="+mn-ea"/>
                <a:cs typeface="+mn-cs"/>
              </a:rPr>
              <a:t>visszaigazolás igénylése (</a:t>
            </a:r>
            <a:r>
              <a:rPr lang="hu-HU" sz="1200" kern="1200" dirty="0" err="1" smtClean="0">
                <a:solidFill>
                  <a:schemeClr val="tx1"/>
                </a:solidFill>
                <a:latin typeface="+mn-lt"/>
                <a:ea typeface="+mn-ea"/>
                <a:cs typeface="+mn-cs"/>
              </a:rPr>
              <a:t>Mt</a:t>
            </a:r>
            <a:r>
              <a:rPr lang="hu-HU" sz="1200" kern="1200" dirty="0" smtClean="0">
                <a:solidFill>
                  <a:schemeClr val="tx1"/>
                </a:solidFill>
                <a:latin typeface="+mn-lt"/>
                <a:ea typeface="+mn-ea"/>
                <a:cs typeface="+mn-cs"/>
              </a:rPr>
              <a:t> 13:51, </a:t>
            </a:r>
            <a:r>
              <a:rPr lang="hu-HU" sz="1200" kern="1200" dirty="0" err="1" smtClean="0">
                <a:solidFill>
                  <a:schemeClr val="tx1"/>
                </a:solidFill>
                <a:latin typeface="+mn-lt"/>
                <a:ea typeface="+mn-ea"/>
                <a:cs typeface="+mn-cs"/>
              </a:rPr>
              <a:t>Mk</a:t>
            </a:r>
            <a:r>
              <a:rPr lang="hu-HU" sz="1200" kern="1200" dirty="0" smtClean="0">
                <a:solidFill>
                  <a:schemeClr val="tx1"/>
                </a:solidFill>
                <a:latin typeface="+mn-lt"/>
                <a:ea typeface="+mn-ea"/>
                <a:cs typeface="+mn-cs"/>
              </a:rPr>
              <a:t> 8:21)</a:t>
            </a:r>
          </a:p>
          <a:p>
            <a:pPr lvl="0" hangingPunct="0"/>
            <a:r>
              <a:rPr lang="hu-HU" sz="1200" kern="1200" dirty="0" smtClean="0">
                <a:solidFill>
                  <a:schemeClr val="tx1"/>
                </a:solidFill>
                <a:latin typeface="+mn-lt"/>
                <a:ea typeface="+mn-ea"/>
                <a:cs typeface="+mn-cs"/>
              </a:rPr>
              <a:t>szembesítés (</a:t>
            </a:r>
            <a:r>
              <a:rPr lang="hu-HU" sz="1200" kern="1200" dirty="0" err="1" smtClean="0">
                <a:solidFill>
                  <a:schemeClr val="tx1"/>
                </a:solidFill>
                <a:latin typeface="+mn-lt"/>
                <a:ea typeface="+mn-ea"/>
                <a:cs typeface="+mn-cs"/>
              </a:rPr>
              <a:t>Mt</a:t>
            </a:r>
            <a:r>
              <a:rPr lang="hu-HU" sz="1200" kern="1200" dirty="0" smtClean="0">
                <a:solidFill>
                  <a:schemeClr val="tx1"/>
                </a:solidFill>
                <a:latin typeface="+mn-lt"/>
                <a:ea typeface="+mn-ea"/>
                <a:cs typeface="+mn-cs"/>
              </a:rPr>
              <a:t> 20:22)</a:t>
            </a:r>
          </a:p>
          <a:p>
            <a:pPr lvl="0" hangingPunct="0"/>
            <a:r>
              <a:rPr lang="hu-HU" sz="1200" kern="1200" dirty="0" smtClean="0">
                <a:solidFill>
                  <a:schemeClr val="tx1"/>
                </a:solidFill>
                <a:latin typeface="+mn-lt"/>
                <a:ea typeface="+mn-ea"/>
                <a:cs typeface="+mn-cs"/>
              </a:rPr>
              <a:t>sokkolás (</a:t>
            </a:r>
            <a:r>
              <a:rPr lang="hu-HU" sz="1200" kern="1200" dirty="0" err="1" smtClean="0">
                <a:solidFill>
                  <a:schemeClr val="tx1"/>
                </a:solidFill>
                <a:latin typeface="+mn-lt"/>
                <a:ea typeface="+mn-ea"/>
                <a:cs typeface="+mn-cs"/>
              </a:rPr>
              <a:t>Lk</a:t>
            </a:r>
            <a:r>
              <a:rPr lang="hu-HU" sz="1200" kern="1200" dirty="0" smtClean="0">
                <a:solidFill>
                  <a:schemeClr val="tx1"/>
                </a:solidFill>
                <a:latin typeface="+mn-lt"/>
                <a:ea typeface="+mn-ea"/>
                <a:cs typeface="+mn-cs"/>
              </a:rPr>
              <a:t> 6:9, 14:5, </a:t>
            </a:r>
            <a:r>
              <a:rPr lang="hu-HU" sz="1200" kern="1200" dirty="0" err="1" smtClean="0">
                <a:solidFill>
                  <a:schemeClr val="tx1"/>
                </a:solidFill>
                <a:latin typeface="+mn-lt"/>
                <a:ea typeface="+mn-ea"/>
                <a:cs typeface="+mn-cs"/>
              </a:rPr>
              <a:t>Jn</a:t>
            </a:r>
            <a:r>
              <a:rPr lang="hu-HU" sz="1200" kern="1200" dirty="0" smtClean="0">
                <a:solidFill>
                  <a:schemeClr val="tx1"/>
                </a:solidFill>
                <a:latin typeface="+mn-lt"/>
                <a:ea typeface="+mn-ea"/>
                <a:cs typeface="+mn-cs"/>
              </a:rPr>
              <a:t> 10:32)</a:t>
            </a:r>
          </a:p>
          <a:p>
            <a:pPr lvl="0" hangingPunct="0"/>
            <a:r>
              <a:rPr lang="hu-HU" sz="1200" kern="1200" dirty="0" smtClean="0">
                <a:solidFill>
                  <a:schemeClr val="tx1"/>
                </a:solidFill>
                <a:latin typeface="+mn-lt"/>
                <a:ea typeface="+mn-ea"/>
                <a:cs typeface="+mn-cs"/>
              </a:rPr>
              <a:t>felkészítés (</a:t>
            </a:r>
            <a:r>
              <a:rPr lang="hu-HU" sz="1200" kern="1200" dirty="0" err="1" smtClean="0">
                <a:solidFill>
                  <a:schemeClr val="tx1"/>
                </a:solidFill>
                <a:latin typeface="+mn-lt"/>
                <a:ea typeface="+mn-ea"/>
                <a:cs typeface="+mn-cs"/>
              </a:rPr>
              <a:t>Jn</a:t>
            </a:r>
            <a:r>
              <a:rPr lang="hu-HU" sz="1200" kern="1200" dirty="0" smtClean="0">
                <a:solidFill>
                  <a:schemeClr val="tx1"/>
                </a:solidFill>
                <a:latin typeface="+mn-lt"/>
                <a:ea typeface="+mn-ea"/>
                <a:cs typeface="+mn-cs"/>
              </a:rPr>
              <a:t> 21:15.16.17)</a:t>
            </a:r>
          </a:p>
          <a:p>
            <a:pPr hangingPunct="0"/>
            <a:r>
              <a:rPr lang="hu-HU" sz="1200" kern="1200" dirty="0" smtClean="0">
                <a:solidFill>
                  <a:schemeClr val="tx1"/>
                </a:solidFill>
                <a:latin typeface="+mn-lt"/>
                <a:ea typeface="+mn-ea"/>
                <a:cs typeface="+mn-cs"/>
              </a:rPr>
              <a:t>Jézus kérdése néha elmarasztal (</a:t>
            </a:r>
            <a:r>
              <a:rPr lang="hu-HU" sz="1200" kern="1200" dirty="0" err="1" smtClean="0">
                <a:solidFill>
                  <a:schemeClr val="tx1"/>
                </a:solidFill>
                <a:latin typeface="+mn-lt"/>
                <a:ea typeface="+mn-ea"/>
                <a:cs typeface="+mn-cs"/>
              </a:rPr>
              <a:t>Mt</a:t>
            </a:r>
            <a:r>
              <a:rPr lang="hu-HU" sz="1200" kern="1200" dirty="0" smtClean="0">
                <a:solidFill>
                  <a:schemeClr val="tx1"/>
                </a:solidFill>
                <a:latin typeface="+mn-lt"/>
                <a:ea typeface="+mn-ea"/>
                <a:cs typeface="+mn-cs"/>
              </a:rPr>
              <a:t> 26:40). Máskor elmond félig egy példázatot, és a „csattanót” a hallgatóktól várja (</a:t>
            </a:r>
            <a:r>
              <a:rPr lang="hu-HU" sz="1200" kern="1200" dirty="0" err="1" smtClean="0">
                <a:solidFill>
                  <a:schemeClr val="tx1"/>
                </a:solidFill>
                <a:latin typeface="+mn-lt"/>
                <a:ea typeface="+mn-ea"/>
                <a:cs typeface="+mn-cs"/>
              </a:rPr>
              <a:t>Mt</a:t>
            </a:r>
            <a:r>
              <a:rPr lang="hu-HU" sz="1200" kern="1200" dirty="0" smtClean="0">
                <a:solidFill>
                  <a:schemeClr val="tx1"/>
                </a:solidFill>
                <a:latin typeface="+mn-lt"/>
                <a:ea typeface="+mn-ea"/>
                <a:cs typeface="+mn-cs"/>
              </a:rPr>
              <a:t> 21:31, </a:t>
            </a:r>
            <a:r>
              <a:rPr lang="hu-HU" sz="1200" kern="1200" dirty="0" err="1" smtClean="0">
                <a:solidFill>
                  <a:schemeClr val="tx1"/>
                </a:solidFill>
                <a:latin typeface="+mn-lt"/>
                <a:ea typeface="+mn-ea"/>
                <a:cs typeface="+mn-cs"/>
              </a:rPr>
              <a:t>Lk</a:t>
            </a:r>
            <a:r>
              <a:rPr lang="hu-HU" sz="1200" kern="1200" dirty="0" smtClean="0">
                <a:solidFill>
                  <a:schemeClr val="tx1"/>
                </a:solidFill>
                <a:latin typeface="+mn-lt"/>
                <a:ea typeface="+mn-ea"/>
                <a:cs typeface="+mn-cs"/>
              </a:rPr>
              <a:t> 10:36).</a:t>
            </a:r>
          </a:p>
          <a:p>
            <a:pPr hangingPunct="0"/>
            <a:r>
              <a:rPr lang="hu-HU" sz="1200" kern="1200" dirty="0" smtClean="0">
                <a:solidFill>
                  <a:schemeClr val="tx1"/>
                </a:solidFill>
                <a:latin typeface="+mn-lt"/>
                <a:ea typeface="+mn-ea"/>
                <a:cs typeface="+mn-cs"/>
              </a:rPr>
              <a:t>	 Nem említettem eddig két gyakori módszert. Kérdései közül két típus kiemelkedő számban van jelen:</a:t>
            </a:r>
          </a:p>
          <a:p>
            <a:pPr hangingPunct="0"/>
            <a:r>
              <a:rPr lang="hu-HU" sz="1200" kern="1200" dirty="0" smtClean="0">
                <a:solidFill>
                  <a:schemeClr val="tx1"/>
                </a:solidFill>
                <a:latin typeface="+mn-lt"/>
                <a:ea typeface="+mn-ea"/>
                <a:cs typeface="+mn-cs"/>
              </a:rPr>
              <a:t>1. </a:t>
            </a:r>
            <a:r>
              <a:rPr lang="hu-HU" sz="1200" i="1" kern="1200" dirty="0" smtClean="0">
                <a:solidFill>
                  <a:schemeClr val="tx1"/>
                </a:solidFill>
                <a:latin typeface="+mn-lt"/>
                <a:ea typeface="+mn-ea"/>
                <a:cs typeface="+mn-cs"/>
              </a:rPr>
              <a:t>Gyakran kérdezi a gyógyulni vágyót a hitéről</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Mk</a:t>
            </a:r>
            <a:r>
              <a:rPr lang="hu-HU" sz="1200" kern="1200" dirty="0" smtClean="0">
                <a:solidFill>
                  <a:schemeClr val="tx1"/>
                </a:solidFill>
                <a:latin typeface="+mn-lt"/>
                <a:ea typeface="+mn-ea"/>
                <a:cs typeface="+mn-cs"/>
              </a:rPr>
              <a:t> 8:29, </a:t>
            </a:r>
            <a:r>
              <a:rPr lang="hu-HU" sz="1200" kern="1200" dirty="0" err="1" smtClean="0">
                <a:solidFill>
                  <a:schemeClr val="tx1"/>
                </a:solidFill>
                <a:latin typeface="+mn-lt"/>
                <a:ea typeface="+mn-ea"/>
                <a:cs typeface="+mn-cs"/>
              </a:rPr>
              <a:t>Mt</a:t>
            </a:r>
            <a:r>
              <a:rPr lang="hu-HU" sz="1200" kern="1200" dirty="0" smtClean="0">
                <a:solidFill>
                  <a:schemeClr val="tx1"/>
                </a:solidFill>
                <a:latin typeface="+mn-lt"/>
                <a:ea typeface="+mn-ea"/>
                <a:cs typeface="+mn-cs"/>
              </a:rPr>
              <a:t> 20:32, </a:t>
            </a:r>
            <a:r>
              <a:rPr lang="hu-HU" sz="1200" kern="1200" dirty="0" err="1" smtClean="0">
                <a:solidFill>
                  <a:schemeClr val="tx1"/>
                </a:solidFill>
                <a:latin typeface="+mn-lt"/>
                <a:ea typeface="+mn-ea"/>
                <a:cs typeface="+mn-cs"/>
              </a:rPr>
              <a:t>Lk</a:t>
            </a:r>
            <a:r>
              <a:rPr lang="hu-HU" sz="1200" kern="1200" dirty="0" smtClean="0">
                <a:solidFill>
                  <a:schemeClr val="tx1"/>
                </a:solidFill>
                <a:latin typeface="+mn-lt"/>
                <a:ea typeface="+mn-ea"/>
                <a:cs typeface="+mn-cs"/>
              </a:rPr>
              <a:t> 18:41, </a:t>
            </a:r>
            <a:r>
              <a:rPr lang="hu-HU" sz="1200" kern="1200" dirty="0" err="1" smtClean="0">
                <a:solidFill>
                  <a:schemeClr val="tx1"/>
                </a:solidFill>
                <a:latin typeface="+mn-lt"/>
                <a:ea typeface="+mn-ea"/>
                <a:cs typeface="+mn-cs"/>
              </a:rPr>
              <a:t>Jn</a:t>
            </a:r>
            <a:r>
              <a:rPr lang="hu-HU" sz="1200" kern="1200" dirty="0" smtClean="0">
                <a:solidFill>
                  <a:schemeClr val="tx1"/>
                </a:solidFill>
                <a:latin typeface="+mn-lt"/>
                <a:ea typeface="+mn-ea"/>
                <a:cs typeface="+mn-cs"/>
              </a:rPr>
              <a:t> 5:6, </a:t>
            </a:r>
          </a:p>
          <a:p>
            <a:pPr hangingPunct="0"/>
            <a:r>
              <a:rPr lang="hu-HU" sz="1200" kern="1200" dirty="0" smtClean="0">
                <a:solidFill>
                  <a:schemeClr val="tx1"/>
                </a:solidFill>
                <a:latin typeface="+mn-lt"/>
                <a:ea typeface="+mn-ea"/>
                <a:cs typeface="+mn-cs"/>
              </a:rPr>
              <a:t>    9:35). Krisztus hitet vár Máriától, Lázár nővérétől is (</a:t>
            </a:r>
            <a:r>
              <a:rPr lang="hu-HU" sz="1200" kern="1200" dirty="0" err="1" smtClean="0">
                <a:solidFill>
                  <a:schemeClr val="tx1"/>
                </a:solidFill>
                <a:latin typeface="+mn-lt"/>
                <a:ea typeface="+mn-ea"/>
                <a:cs typeface="+mn-cs"/>
              </a:rPr>
              <a:t>Jn</a:t>
            </a:r>
            <a:r>
              <a:rPr lang="hu-HU" sz="1200" kern="1200" dirty="0" smtClean="0">
                <a:solidFill>
                  <a:schemeClr val="tx1"/>
                </a:solidFill>
                <a:latin typeface="+mn-lt"/>
                <a:ea typeface="+mn-ea"/>
                <a:cs typeface="+mn-cs"/>
              </a:rPr>
              <a:t> 11:26). </a:t>
            </a:r>
          </a:p>
          <a:p>
            <a:pPr hangingPunct="0"/>
            <a:r>
              <a:rPr lang="hu-HU" sz="1200" kern="1200" dirty="0" smtClean="0">
                <a:solidFill>
                  <a:schemeClr val="tx1"/>
                </a:solidFill>
                <a:latin typeface="+mn-lt"/>
                <a:ea typeface="+mn-ea"/>
                <a:cs typeface="+mn-cs"/>
              </a:rPr>
              <a:t>2. </a:t>
            </a:r>
            <a:r>
              <a:rPr lang="hu-HU" sz="1200" i="1" kern="1200" dirty="0" smtClean="0">
                <a:solidFill>
                  <a:schemeClr val="tx1"/>
                </a:solidFill>
                <a:latin typeface="+mn-lt"/>
                <a:ea typeface="+mn-ea"/>
                <a:cs typeface="+mn-cs"/>
              </a:rPr>
              <a:t>A másik minden bizonnyal zsidó jellegzetesség: kérdésre kérdéssel felel</a:t>
            </a:r>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Mt</a:t>
            </a:r>
            <a:r>
              <a:rPr lang="hu-HU" sz="1200" kern="1200" dirty="0" smtClean="0">
                <a:solidFill>
                  <a:schemeClr val="tx1"/>
                </a:solidFill>
                <a:latin typeface="+mn-lt"/>
                <a:ea typeface="+mn-ea"/>
                <a:cs typeface="+mn-cs"/>
              </a:rPr>
              <a:t> 15:3, </a:t>
            </a:r>
          </a:p>
          <a:p>
            <a:pPr hangingPunct="0"/>
            <a:r>
              <a:rPr lang="hu-HU" sz="1200" kern="1200" dirty="0" smtClean="0">
                <a:solidFill>
                  <a:schemeClr val="tx1"/>
                </a:solidFill>
                <a:latin typeface="+mn-lt"/>
                <a:ea typeface="+mn-ea"/>
                <a:cs typeface="+mn-cs"/>
              </a:rPr>
              <a:t>    </a:t>
            </a:r>
            <a:r>
              <a:rPr lang="hu-HU" sz="1200" kern="1200" dirty="0" err="1" smtClean="0">
                <a:solidFill>
                  <a:schemeClr val="tx1"/>
                </a:solidFill>
                <a:latin typeface="+mn-lt"/>
                <a:ea typeface="+mn-ea"/>
                <a:cs typeface="+mn-cs"/>
              </a:rPr>
              <a:t>Mk</a:t>
            </a:r>
            <a:r>
              <a:rPr lang="hu-HU" sz="1200" kern="1200" dirty="0" smtClean="0">
                <a:solidFill>
                  <a:schemeClr val="tx1"/>
                </a:solidFill>
                <a:latin typeface="+mn-lt"/>
                <a:ea typeface="+mn-ea"/>
                <a:cs typeface="+mn-cs"/>
              </a:rPr>
              <a:t> 10:3, </a:t>
            </a:r>
            <a:r>
              <a:rPr lang="hu-HU" sz="1200" kern="1200" dirty="0" err="1" smtClean="0">
                <a:solidFill>
                  <a:schemeClr val="tx1"/>
                </a:solidFill>
                <a:latin typeface="+mn-lt"/>
                <a:ea typeface="+mn-ea"/>
                <a:cs typeface="+mn-cs"/>
              </a:rPr>
              <a:t>Lk</a:t>
            </a:r>
            <a:r>
              <a:rPr lang="hu-HU" sz="1200" kern="1200" dirty="0" smtClean="0">
                <a:solidFill>
                  <a:schemeClr val="tx1"/>
                </a:solidFill>
                <a:latin typeface="+mn-lt"/>
                <a:ea typeface="+mn-ea"/>
                <a:cs typeface="+mn-cs"/>
              </a:rPr>
              <a:t> 10:26). </a:t>
            </a:r>
          </a:p>
          <a:p>
            <a:endParaRPr lang="hu-HU" dirty="0"/>
          </a:p>
        </p:txBody>
      </p:sp>
      <p:sp>
        <p:nvSpPr>
          <p:cNvPr id="4" name="Dia számának helye 3"/>
          <p:cNvSpPr>
            <a:spLocks noGrp="1"/>
          </p:cNvSpPr>
          <p:nvPr>
            <p:ph type="sldNum" sz="quarter" idx="10"/>
          </p:nvPr>
        </p:nvSpPr>
        <p:spPr/>
        <p:txBody>
          <a:bodyPr/>
          <a:lstStyle/>
          <a:p>
            <a:fld id="{87AA9D14-6306-4683-9A72-19CD569248FA}" type="slidenum">
              <a:rPr lang="hu-HU" smtClean="0"/>
              <a:t>13</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endParaRPr lang="hu-H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numCol="1" anchor="t" anchorCtr="0" compatLnSpc="1">
            <a:prstTxWarp prst="textNoShape">
              <a:avLst/>
            </a:prstTxWarp>
          </a:bodyPr>
          <a:lstStyle/>
          <a:p>
            <a:endParaRPr lang="hu-H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endParaRPr lang="hu-H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endParaRPr lang="hu-H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10" name="Derékszögű háromszög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ím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hu-HU" smtClean="0"/>
              <a:t>Mintacím szerkesztése</a:t>
            </a:r>
            <a:endParaRPr kumimoji="0" lang="en-US"/>
          </a:p>
        </p:txBody>
      </p:sp>
      <p:sp>
        <p:nvSpPr>
          <p:cNvPr id="17" name="Alcím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u-HU" smtClean="0"/>
              <a:t>Alcím mintájának szerkesztése</a:t>
            </a:r>
            <a:endParaRPr kumimoji="0" lang="en-US"/>
          </a:p>
        </p:txBody>
      </p:sp>
      <p:grpSp>
        <p:nvGrpSpPr>
          <p:cNvPr id="2" name="Csoportba foglalás 1"/>
          <p:cNvGrpSpPr/>
          <p:nvPr/>
        </p:nvGrpSpPr>
        <p:grpSpPr>
          <a:xfrm>
            <a:off x="-3765" y="4953000"/>
            <a:ext cx="9147765" cy="1912088"/>
            <a:chOff x="-3765" y="4832896"/>
            <a:chExt cx="9147765" cy="2032192"/>
          </a:xfrm>
        </p:grpSpPr>
        <p:sp>
          <p:nvSpPr>
            <p:cNvPr id="7" name="Szabadkézi sokszög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Szabadkézi sokszög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Szabadkézi sokszög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Egyenes összekötő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átum helye 29"/>
          <p:cNvSpPr>
            <a:spLocks noGrp="1"/>
          </p:cNvSpPr>
          <p:nvPr>
            <p:ph type="dt" sz="half" idx="10"/>
          </p:nvPr>
        </p:nvSpPr>
        <p:spPr/>
        <p:txBody>
          <a:bodyPr/>
          <a:lstStyle>
            <a:lvl1pPr>
              <a:defRPr>
                <a:solidFill>
                  <a:srgbClr val="FFFFFF"/>
                </a:solidFill>
              </a:defRPr>
            </a:lvl1pPr>
            <a:extLst/>
          </a:lstStyle>
          <a:p>
            <a:fld id="{C2FC3EC7-1657-47D7-9982-1D31C1CF530D}" type="datetimeFigureOut">
              <a:rPr lang="hu-HU" smtClean="0"/>
              <a:t>2010.07.27.</a:t>
            </a:fld>
            <a:endParaRPr lang="hu-HU"/>
          </a:p>
        </p:txBody>
      </p:sp>
      <p:sp>
        <p:nvSpPr>
          <p:cNvPr id="19" name="Élőláb helye 18"/>
          <p:cNvSpPr>
            <a:spLocks noGrp="1"/>
          </p:cNvSpPr>
          <p:nvPr>
            <p:ph type="ftr" sz="quarter" idx="11"/>
          </p:nvPr>
        </p:nvSpPr>
        <p:spPr/>
        <p:txBody>
          <a:bodyPr/>
          <a:lstStyle>
            <a:lvl1pPr>
              <a:defRPr>
                <a:solidFill>
                  <a:schemeClr val="accent1">
                    <a:tint val="20000"/>
                  </a:schemeClr>
                </a:solidFill>
              </a:defRPr>
            </a:lvl1pPr>
            <a:extLst/>
          </a:lstStyle>
          <a:p>
            <a:endParaRPr lang="hu-HU"/>
          </a:p>
        </p:txBody>
      </p:sp>
      <p:sp>
        <p:nvSpPr>
          <p:cNvPr id="27" name="Dia számának helye 26"/>
          <p:cNvSpPr>
            <a:spLocks noGrp="1"/>
          </p:cNvSpPr>
          <p:nvPr>
            <p:ph type="sldNum" sz="quarter" idx="12"/>
          </p:nvPr>
        </p:nvSpPr>
        <p:spPr/>
        <p:txBody>
          <a:bodyPr/>
          <a:lstStyle>
            <a:lvl1pPr>
              <a:defRPr>
                <a:solidFill>
                  <a:srgbClr val="FFFFFF"/>
                </a:solidFill>
              </a:defRPr>
            </a:lvl1pPr>
            <a:extLst/>
          </a:lstStyle>
          <a:p>
            <a:fld id="{B372A085-AA88-46AD-8168-1E08ECC03B4F}" type="slidenum">
              <a:rPr lang="hu-HU" smtClean="0"/>
              <a:t>‹#›</a:t>
            </a:fld>
            <a:endParaRPr lang="hu-H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extLs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1481329"/>
            <a:ext cx="8229600" cy="4386071"/>
          </a:xfrm>
        </p:spPr>
        <p:txBody>
          <a:bodyPr vert="eaVert"/>
          <a:lstStyle>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extLst/>
          </a:lstStyle>
          <a:p>
            <a:fld id="{C2FC3EC7-1657-47D7-9982-1D31C1CF530D}" type="datetimeFigureOut">
              <a:rPr lang="hu-HU" smtClean="0"/>
              <a:t>2010.07.27.</a:t>
            </a:fld>
            <a:endParaRPr lang="hu-HU"/>
          </a:p>
        </p:txBody>
      </p:sp>
      <p:sp>
        <p:nvSpPr>
          <p:cNvPr id="5" name="Élőláb helye 4"/>
          <p:cNvSpPr>
            <a:spLocks noGrp="1"/>
          </p:cNvSpPr>
          <p:nvPr>
            <p:ph type="ftr" sz="quarter" idx="11"/>
          </p:nvPr>
        </p:nvSpPr>
        <p:spPr/>
        <p:txBody>
          <a:bodyPr/>
          <a:lstStyle>
            <a:extLst/>
          </a:lstStyle>
          <a:p>
            <a:endParaRPr lang="hu-HU"/>
          </a:p>
        </p:txBody>
      </p:sp>
      <p:sp>
        <p:nvSpPr>
          <p:cNvPr id="6" name="Dia számának helye 5"/>
          <p:cNvSpPr>
            <a:spLocks noGrp="1"/>
          </p:cNvSpPr>
          <p:nvPr>
            <p:ph type="sldNum" sz="quarter" idx="12"/>
          </p:nvPr>
        </p:nvSpPr>
        <p:spPr/>
        <p:txBody>
          <a:bodyPr/>
          <a:lstStyle>
            <a:extLst/>
          </a:lstStyle>
          <a:p>
            <a:fld id="{B372A085-AA88-46AD-8168-1E08ECC03B4F}"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44013" y="274640"/>
            <a:ext cx="1777470" cy="5592761"/>
          </a:xfrm>
        </p:spPr>
        <p:txBody>
          <a:bodyPr vert="eaVert"/>
          <a:lstStyle>
            <a:extLs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274641"/>
            <a:ext cx="6324600" cy="5592760"/>
          </a:xfrm>
        </p:spPr>
        <p:txBody>
          <a:bodyPr vert="eaVert"/>
          <a:lstStyle>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extLst/>
          </a:lstStyle>
          <a:p>
            <a:fld id="{C2FC3EC7-1657-47D7-9982-1D31C1CF530D}" type="datetimeFigureOut">
              <a:rPr lang="hu-HU" smtClean="0"/>
              <a:t>2010.07.27.</a:t>
            </a:fld>
            <a:endParaRPr lang="hu-HU"/>
          </a:p>
        </p:txBody>
      </p:sp>
      <p:sp>
        <p:nvSpPr>
          <p:cNvPr id="5" name="Élőláb helye 4"/>
          <p:cNvSpPr>
            <a:spLocks noGrp="1"/>
          </p:cNvSpPr>
          <p:nvPr>
            <p:ph type="ftr" sz="quarter" idx="11"/>
          </p:nvPr>
        </p:nvSpPr>
        <p:spPr/>
        <p:txBody>
          <a:bodyPr/>
          <a:lstStyle>
            <a:extLst/>
          </a:lstStyle>
          <a:p>
            <a:endParaRPr lang="hu-HU"/>
          </a:p>
        </p:txBody>
      </p:sp>
      <p:sp>
        <p:nvSpPr>
          <p:cNvPr id="6" name="Dia számának helye 5"/>
          <p:cNvSpPr>
            <a:spLocks noGrp="1"/>
          </p:cNvSpPr>
          <p:nvPr>
            <p:ph type="sldNum" sz="quarter" idx="12"/>
          </p:nvPr>
        </p:nvSpPr>
        <p:spPr/>
        <p:txBody>
          <a:bodyPr/>
          <a:lstStyle>
            <a:extLst/>
          </a:lstStyle>
          <a:p>
            <a:fld id="{B372A085-AA88-46AD-8168-1E08ECC03B4F}"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1026" name="Picture 2" descr="K:\---dokumentumok---\hatterkepek\ad30190709035.jpg"/>
          <p:cNvPicPr>
            <a:picLocks noChangeAspect="1" noChangeArrowheads="1"/>
          </p:cNvPicPr>
          <p:nvPr userDrawn="1"/>
        </p:nvPicPr>
        <p:blipFill>
          <a:blip r:embed="rId2"/>
          <a:srcRect/>
          <a:stretch>
            <a:fillRect/>
          </a:stretch>
        </p:blipFill>
        <p:spPr bwMode="auto">
          <a:xfrm>
            <a:off x="1" y="0"/>
            <a:ext cx="9143999" cy="6858000"/>
          </a:xfrm>
          <a:prstGeom prst="rect">
            <a:avLst/>
          </a:prstGeom>
          <a:noFill/>
        </p:spPr>
      </p:pic>
      <p:sp>
        <p:nvSpPr>
          <p:cNvPr id="8" name="Folyamatábra: Kézi adatbevitel 7"/>
          <p:cNvSpPr/>
          <p:nvPr userDrawn="1"/>
        </p:nvSpPr>
        <p:spPr>
          <a:xfrm>
            <a:off x="0" y="5786454"/>
            <a:ext cx="9144000" cy="1071546"/>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artalom helye 2"/>
          <p:cNvSpPr>
            <a:spLocks noGrp="1"/>
          </p:cNvSpPr>
          <p:nvPr>
            <p:ph idx="1"/>
          </p:nvPr>
        </p:nvSpPr>
        <p:spPr/>
        <p:txBody>
          <a:bodyPr/>
          <a:lstStyle>
            <a:lvl2pPr>
              <a:defRPr>
                <a:solidFill>
                  <a:schemeClr val="accent2"/>
                </a:solidFill>
              </a:defRPr>
            </a:lvl2pPr>
            <a:lvl3pPr>
              <a:defRPr>
                <a:solidFill>
                  <a:srgbClr val="7030A0"/>
                </a:solidFill>
              </a:defRPr>
            </a:lvl3pPr>
            <a:lvl4pPr>
              <a:defRPr>
                <a:solidFill>
                  <a:srgbClr val="7030A0"/>
                </a:solidFill>
              </a:defRPr>
            </a:lvl4pPr>
            <a:lvl5pPr>
              <a:defRPr>
                <a:solidFill>
                  <a:srgbClr val="7030A0"/>
                </a:solidFill>
              </a:defRPr>
            </a:lvl5pPr>
            <a:extLst/>
          </a:lstStyle>
          <a:p>
            <a:pPr lvl="0" eaLnBrk="1" latinLnBrk="0" hangingPunct="1"/>
            <a:r>
              <a:rPr lang="hu-HU" dirty="0" smtClean="0"/>
              <a:t>Mintaszöveg szerkesztése</a:t>
            </a:r>
          </a:p>
          <a:p>
            <a:pPr lvl="1" eaLnBrk="1" latinLnBrk="0" hangingPunct="1"/>
            <a:r>
              <a:rPr lang="hu-HU" dirty="0" smtClean="0"/>
              <a:t>Második szint</a:t>
            </a:r>
          </a:p>
          <a:p>
            <a:pPr lvl="2" eaLnBrk="1" latinLnBrk="0" hangingPunct="1"/>
            <a:r>
              <a:rPr lang="hu-HU" dirty="0" smtClean="0"/>
              <a:t>Harmadik szint</a:t>
            </a:r>
          </a:p>
          <a:p>
            <a:pPr lvl="3" eaLnBrk="1" latinLnBrk="0" hangingPunct="1"/>
            <a:r>
              <a:rPr lang="hu-HU" dirty="0" smtClean="0"/>
              <a:t>Negyedik szint</a:t>
            </a:r>
          </a:p>
          <a:p>
            <a:pPr lvl="4" eaLnBrk="1" latinLnBrk="0" hangingPunct="1"/>
            <a:r>
              <a:rPr lang="hu-HU" dirty="0" smtClean="0"/>
              <a:t>Ötödik szint</a:t>
            </a:r>
            <a:endParaRPr kumimoji="0" lang="en-US" dirty="0"/>
          </a:p>
        </p:txBody>
      </p:sp>
      <p:sp>
        <p:nvSpPr>
          <p:cNvPr id="4" name="Dátum helye 3"/>
          <p:cNvSpPr>
            <a:spLocks noGrp="1"/>
          </p:cNvSpPr>
          <p:nvPr>
            <p:ph type="dt" sz="half" idx="10"/>
          </p:nvPr>
        </p:nvSpPr>
        <p:spPr/>
        <p:txBody>
          <a:bodyPr/>
          <a:lstStyle>
            <a:extLst/>
          </a:lstStyle>
          <a:p>
            <a:fld id="{C2FC3EC7-1657-47D7-9982-1D31C1CF530D}" type="datetimeFigureOut">
              <a:rPr lang="hu-HU" smtClean="0"/>
              <a:t>2010.07.27.</a:t>
            </a:fld>
            <a:endParaRPr lang="hu-HU"/>
          </a:p>
        </p:txBody>
      </p:sp>
      <p:sp>
        <p:nvSpPr>
          <p:cNvPr id="5" name="Élőláb helye 4"/>
          <p:cNvSpPr>
            <a:spLocks noGrp="1"/>
          </p:cNvSpPr>
          <p:nvPr>
            <p:ph type="ftr" sz="quarter" idx="11"/>
          </p:nvPr>
        </p:nvSpPr>
        <p:spPr/>
        <p:txBody>
          <a:bodyPr/>
          <a:lstStyle>
            <a:extLst/>
          </a:lstStyle>
          <a:p>
            <a:endParaRPr lang="hu-HU"/>
          </a:p>
        </p:txBody>
      </p:sp>
      <p:sp>
        <p:nvSpPr>
          <p:cNvPr id="6" name="Dia számának helye 5"/>
          <p:cNvSpPr>
            <a:spLocks noGrp="1"/>
          </p:cNvSpPr>
          <p:nvPr>
            <p:ph type="sldNum" sz="quarter" idx="12"/>
          </p:nvPr>
        </p:nvSpPr>
        <p:spPr/>
        <p:txBody>
          <a:bodyPr/>
          <a:lstStyle>
            <a:extLst/>
          </a:lstStyle>
          <a:p>
            <a:fld id="{B372A085-AA88-46AD-8168-1E08ECC03B4F}" type="slidenum">
              <a:rPr lang="hu-HU" smtClean="0"/>
              <a:t>‹#›</a:t>
            </a:fld>
            <a:endParaRPr lang="hu-HU"/>
          </a:p>
        </p:txBody>
      </p:sp>
      <p:sp>
        <p:nvSpPr>
          <p:cNvPr id="7" name="Cím 6"/>
          <p:cNvSpPr>
            <a:spLocks noGrp="1"/>
          </p:cNvSpPr>
          <p:nvPr>
            <p:ph type="title"/>
          </p:nvPr>
        </p:nvSpPr>
        <p:spPr/>
        <p:txBody>
          <a:bodyPr rtlCol="0"/>
          <a:lstStyle>
            <a:extLst/>
          </a:lstStyle>
          <a:p>
            <a:r>
              <a:rPr kumimoji="0" lang="hu-HU" dirty="0" smtClean="0"/>
              <a:t>Mintacím szerkesztése</a:t>
            </a:r>
            <a:endParaRPr kumimoji="0" lang="en-US" dirty="0"/>
          </a:p>
        </p:txBody>
      </p:sp>
      <p:sp>
        <p:nvSpPr>
          <p:cNvPr id="9" name="Folyamatábra: Kézi adatbevitel 8"/>
          <p:cNvSpPr/>
          <p:nvPr userDrawn="1"/>
        </p:nvSpPr>
        <p:spPr>
          <a:xfrm>
            <a:off x="0" y="6215082"/>
            <a:ext cx="9144000" cy="642918"/>
          </a:xfrm>
          <a:prstGeom prst="flowChartManualInput">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Derékszögű háromszög 9"/>
          <p:cNvSpPr/>
          <p:nvPr userDrawn="1"/>
        </p:nvSpPr>
        <p:spPr>
          <a:xfrm>
            <a:off x="0" y="5786454"/>
            <a:ext cx="6072198" cy="1071546"/>
          </a:xfrm>
          <a:prstGeom prst="rtTriangle">
            <a:avLst/>
          </a:prstGeom>
          <a:solidFill>
            <a:schemeClr val="accent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par>
                          <p:cTn id="8" fill="hold">
                            <p:stCondLst>
                              <p:cond delay="2000"/>
                            </p:stCondLst>
                            <p:childTnLst>
                              <p:par>
                                <p:cTn id="9" presetID="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0-#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55"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strVal val="#ppt_w*0.70"/>
                                          </p:val>
                                        </p:tav>
                                        <p:tav tm="100000">
                                          <p:val>
                                            <p:strVal val="#ppt_w"/>
                                          </p:val>
                                        </p:tav>
                                      </p:tavLst>
                                    </p:anim>
                                    <p:anim calcmode="lin" valueType="num">
                                      <p:cBhvr>
                                        <p:cTn id="26" dur="2000" fill="hold"/>
                                        <p:tgtEl>
                                          <p:spTgt spid="7"/>
                                        </p:tgtEl>
                                        <p:attrNameLst>
                                          <p:attrName>ppt_h</p:attrName>
                                        </p:attrNameLst>
                                      </p:cBhvr>
                                      <p:tavLst>
                                        <p:tav tm="0">
                                          <p:val>
                                            <p:strVal val="#ppt_h"/>
                                          </p:val>
                                        </p:tav>
                                        <p:tav tm="100000">
                                          <p:val>
                                            <p:strVal val="#ppt_h"/>
                                          </p:val>
                                        </p:tav>
                                      </p:tavLst>
                                    </p:anim>
                                    <p:animEffect transition="in" filter="fade">
                                      <p:cBhvr>
                                        <p:cTn id="27" dur="2000"/>
                                        <p:tgtEl>
                                          <p:spTgt spid="7"/>
                                        </p:tgtEl>
                                      </p:cBhvr>
                                    </p:animEffect>
                                  </p:childTnLst>
                                </p:cTn>
                              </p:par>
                            </p:childTnLst>
                          </p:cTn>
                        </p:par>
                        <p:par>
                          <p:cTn id="28" fill="hold">
                            <p:stCondLst>
                              <p:cond delay="5000"/>
                            </p:stCondLst>
                            <p:childTnLst>
                              <p:par>
                                <p:cTn id="29" presetID="55" presetClass="entr" presetSubtype="0" fill="hold" grpId="0"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32"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3" dur="2000"/>
                                        <p:tgtEl>
                                          <p:spTgt spid="3">
                                            <p:txEl>
                                              <p:pRg st="0" end="0"/>
                                            </p:txEl>
                                          </p:spTgt>
                                        </p:tgtEl>
                                      </p:cBhvr>
                                    </p:animEffect>
                                  </p:childTnLst>
                                </p:cTn>
                              </p:par>
                            </p:childTnLst>
                          </p:cTn>
                        </p:par>
                        <p:par>
                          <p:cTn id="34" fill="hold">
                            <p:stCondLst>
                              <p:cond delay="7000"/>
                            </p:stCondLst>
                            <p:childTnLst>
                              <p:par>
                                <p:cTn id="35" presetID="55" presetClass="entr" presetSubtype="0" fill="hold" grpId="0" nodeType="after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p:cTn id="37"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38"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9" dur="2000"/>
                                        <p:tgtEl>
                                          <p:spTgt spid="3">
                                            <p:txEl>
                                              <p:pRg st="1" end="1"/>
                                            </p:txEl>
                                          </p:spTgt>
                                        </p:tgtEl>
                                      </p:cBhvr>
                                    </p:animEffect>
                                  </p:childTnLst>
                                </p:cTn>
                              </p:par>
                            </p:childTnLst>
                          </p:cTn>
                        </p:par>
                        <p:par>
                          <p:cTn id="40" fill="hold">
                            <p:stCondLst>
                              <p:cond delay="9000"/>
                            </p:stCondLst>
                            <p:childTnLst>
                              <p:par>
                                <p:cTn id="41" presetID="55" presetClass="entr" presetSubtype="0" fill="hold" grpId="0" nodeType="after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44"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45" dur="2000"/>
                                        <p:tgtEl>
                                          <p:spTgt spid="3">
                                            <p:txEl>
                                              <p:pRg st="2" end="2"/>
                                            </p:txEl>
                                          </p:spTgt>
                                        </p:tgtEl>
                                      </p:cBhvr>
                                    </p:animEffect>
                                  </p:childTnLst>
                                </p:cTn>
                              </p:par>
                            </p:childTnLst>
                          </p:cTn>
                        </p:par>
                        <p:par>
                          <p:cTn id="46" fill="hold">
                            <p:stCondLst>
                              <p:cond delay="11000"/>
                            </p:stCondLst>
                            <p:childTnLst>
                              <p:par>
                                <p:cTn id="47" presetID="55" presetClass="entr" presetSubtype="0" fill="hold" grpId="0" nodeType="after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2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50"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51" dur="2000"/>
                                        <p:tgtEl>
                                          <p:spTgt spid="3">
                                            <p:txEl>
                                              <p:pRg st="3" end="3"/>
                                            </p:txEl>
                                          </p:spTgt>
                                        </p:tgtEl>
                                      </p:cBhvr>
                                    </p:animEffect>
                                  </p:childTnLst>
                                </p:cTn>
                              </p:par>
                            </p:childTnLst>
                          </p:cTn>
                        </p:par>
                        <p:par>
                          <p:cTn id="52" fill="hold">
                            <p:stCondLst>
                              <p:cond delay="13000"/>
                            </p:stCondLst>
                            <p:childTnLst>
                              <p:par>
                                <p:cTn id="53" presetID="55" presetClass="entr" presetSubtype="0" fill="hold" grpId="0" nodeType="after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2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56"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5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tmplLst>
          <p:tmpl lvl="1">
            <p:tnLst>
              <p:par>
                <p:cTn presetID="55"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2000" fill="hold"/>
                        <p:tgtEl>
                          <p:spTgt spid="3"/>
                        </p:tgtEl>
                        <p:attrNameLst>
                          <p:attrName>ppt_w</p:attrName>
                        </p:attrNameLst>
                      </p:cBhvr>
                      <p:tavLst>
                        <p:tav tm="0">
                          <p:val>
                            <p:strVal val="#ppt_w*0.70"/>
                          </p:val>
                        </p:tav>
                        <p:tav tm="100000">
                          <p:val>
                            <p:strVal val="#ppt_w"/>
                          </p:val>
                        </p:tav>
                      </p:tavLst>
                    </p:anim>
                    <p:anim calcmode="lin" valueType="num">
                      <p:cBhvr>
                        <p:cTn dur="2000" fill="hold"/>
                        <p:tgtEl>
                          <p:spTgt spid="3"/>
                        </p:tgtEl>
                        <p:attrNameLst>
                          <p:attrName>ppt_h</p:attrName>
                        </p:attrNameLst>
                      </p:cBhvr>
                      <p:tavLst>
                        <p:tav tm="0">
                          <p:val>
                            <p:strVal val="#ppt_h"/>
                          </p:val>
                        </p:tav>
                        <p:tav tm="100000">
                          <p:val>
                            <p:strVal val="#ppt_h"/>
                          </p:val>
                        </p:tav>
                      </p:tavLst>
                    </p:anim>
                    <p:animEffect transition="in" filter="fade">
                      <p:cBhvr>
                        <p:cTn dur="2000"/>
                        <p:tgtEl>
                          <p:spTgt spid="3"/>
                        </p:tgtEl>
                      </p:cBhvr>
                    </p:animEffect>
                  </p:childTnLst>
                </p:cTn>
              </p:par>
            </p:tnLst>
          </p:tmpl>
          <p:tmpl lvl="2">
            <p:tnLst>
              <p:par>
                <p:cTn presetID="55"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2000" fill="hold"/>
                        <p:tgtEl>
                          <p:spTgt spid="3"/>
                        </p:tgtEl>
                        <p:attrNameLst>
                          <p:attrName>ppt_w</p:attrName>
                        </p:attrNameLst>
                      </p:cBhvr>
                      <p:tavLst>
                        <p:tav tm="0">
                          <p:val>
                            <p:strVal val="#ppt_w*0.70"/>
                          </p:val>
                        </p:tav>
                        <p:tav tm="100000">
                          <p:val>
                            <p:strVal val="#ppt_w"/>
                          </p:val>
                        </p:tav>
                      </p:tavLst>
                    </p:anim>
                    <p:anim calcmode="lin" valueType="num">
                      <p:cBhvr>
                        <p:cTn dur="2000" fill="hold"/>
                        <p:tgtEl>
                          <p:spTgt spid="3"/>
                        </p:tgtEl>
                        <p:attrNameLst>
                          <p:attrName>ppt_h</p:attrName>
                        </p:attrNameLst>
                      </p:cBhvr>
                      <p:tavLst>
                        <p:tav tm="0">
                          <p:val>
                            <p:strVal val="#ppt_h"/>
                          </p:val>
                        </p:tav>
                        <p:tav tm="100000">
                          <p:val>
                            <p:strVal val="#ppt_h"/>
                          </p:val>
                        </p:tav>
                      </p:tavLst>
                    </p:anim>
                    <p:animEffect transition="in" filter="fade">
                      <p:cBhvr>
                        <p:cTn dur="2000"/>
                        <p:tgtEl>
                          <p:spTgt spid="3"/>
                        </p:tgtEl>
                      </p:cBhvr>
                    </p:animEffect>
                  </p:childTnLst>
                </p:cTn>
              </p:par>
            </p:tnLst>
          </p:tmpl>
          <p:tmpl lvl="3">
            <p:tnLst>
              <p:par>
                <p:cTn presetID="55"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2000" fill="hold"/>
                        <p:tgtEl>
                          <p:spTgt spid="3"/>
                        </p:tgtEl>
                        <p:attrNameLst>
                          <p:attrName>ppt_w</p:attrName>
                        </p:attrNameLst>
                      </p:cBhvr>
                      <p:tavLst>
                        <p:tav tm="0">
                          <p:val>
                            <p:strVal val="#ppt_w*0.70"/>
                          </p:val>
                        </p:tav>
                        <p:tav tm="100000">
                          <p:val>
                            <p:strVal val="#ppt_w"/>
                          </p:val>
                        </p:tav>
                      </p:tavLst>
                    </p:anim>
                    <p:anim calcmode="lin" valueType="num">
                      <p:cBhvr>
                        <p:cTn dur="2000" fill="hold"/>
                        <p:tgtEl>
                          <p:spTgt spid="3"/>
                        </p:tgtEl>
                        <p:attrNameLst>
                          <p:attrName>ppt_h</p:attrName>
                        </p:attrNameLst>
                      </p:cBhvr>
                      <p:tavLst>
                        <p:tav tm="0">
                          <p:val>
                            <p:strVal val="#ppt_h"/>
                          </p:val>
                        </p:tav>
                        <p:tav tm="100000">
                          <p:val>
                            <p:strVal val="#ppt_h"/>
                          </p:val>
                        </p:tav>
                      </p:tavLst>
                    </p:anim>
                    <p:animEffect transition="in" filter="fade">
                      <p:cBhvr>
                        <p:cTn dur="2000"/>
                        <p:tgtEl>
                          <p:spTgt spid="3"/>
                        </p:tgtEl>
                      </p:cBhvr>
                    </p:animEffect>
                  </p:childTnLst>
                </p:cTn>
              </p:par>
            </p:tnLst>
          </p:tmpl>
          <p:tmpl lvl="4">
            <p:tnLst>
              <p:par>
                <p:cTn presetID="55"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2000" fill="hold"/>
                        <p:tgtEl>
                          <p:spTgt spid="3"/>
                        </p:tgtEl>
                        <p:attrNameLst>
                          <p:attrName>ppt_w</p:attrName>
                        </p:attrNameLst>
                      </p:cBhvr>
                      <p:tavLst>
                        <p:tav tm="0">
                          <p:val>
                            <p:strVal val="#ppt_w*0.70"/>
                          </p:val>
                        </p:tav>
                        <p:tav tm="100000">
                          <p:val>
                            <p:strVal val="#ppt_w"/>
                          </p:val>
                        </p:tav>
                      </p:tavLst>
                    </p:anim>
                    <p:anim calcmode="lin" valueType="num">
                      <p:cBhvr>
                        <p:cTn dur="2000" fill="hold"/>
                        <p:tgtEl>
                          <p:spTgt spid="3"/>
                        </p:tgtEl>
                        <p:attrNameLst>
                          <p:attrName>ppt_h</p:attrName>
                        </p:attrNameLst>
                      </p:cBhvr>
                      <p:tavLst>
                        <p:tav tm="0">
                          <p:val>
                            <p:strVal val="#ppt_h"/>
                          </p:val>
                        </p:tav>
                        <p:tav tm="100000">
                          <p:val>
                            <p:strVal val="#ppt_h"/>
                          </p:val>
                        </p:tav>
                      </p:tavLst>
                    </p:anim>
                    <p:animEffect transition="in" filter="fade">
                      <p:cBhvr>
                        <p:cTn dur="2000"/>
                        <p:tgtEl>
                          <p:spTgt spid="3"/>
                        </p:tgtEl>
                      </p:cBhvr>
                    </p:animEffect>
                  </p:childTnLst>
                </p:cTn>
              </p:par>
            </p:tnLst>
          </p:tmpl>
          <p:tmpl lvl="5">
            <p:tnLst>
              <p:par>
                <p:cTn presetID="55"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2000" fill="hold"/>
                        <p:tgtEl>
                          <p:spTgt spid="3"/>
                        </p:tgtEl>
                        <p:attrNameLst>
                          <p:attrName>ppt_w</p:attrName>
                        </p:attrNameLst>
                      </p:cBhvr>
                      <p:tavLst>
                        <p:tav tm="0">
                          <p:val>
                            <p:strVal val="#ppt_w*0.70"/>
                          </p:val>
                        </p:tav>
                        <p:tav tm="100000">
                          <p:val>
                            <p:strVal val="#ppt_w"/>
                          </p:val>
                        </p:tav>
                      </p:tavLst>
                    </p:anim>
                    <p:anim calcmode="lin" valueType="num">
                      <p:cBhvr>
                        <p:cTn dur="2000" fill="hold"/>
                        <p:tgtEl>
                          <p:spTgt spid="3"/>
                        </p:tgtEl>
                        <p:attrNameLst>
                          <p:attrName>ppt_h</p:attrName>
                        </p:attrNameLst>
                      </p:cBhvr>
                      <p:tavLst>
                        <p:tav tm="0">
                          <p:val>
                            <p:strVal val="#ppt_h"/>
                          </p:val>
                        </p:tav>
                        <p:tav tm="100000">
                          <p:val>
                            <p:strVal val="#ppt_h"/>
                          </p:val>
                        </p:tav>
                      </p:tavLst>
                    </p:anim>
                    <p:animEffect transition="in" filter="fade">
                      <p:cBhvr>
                        <p:cTn dur="2000"/>
                        <p:tgtEl>
                          <p:spTgt spid="3"/>
                        </p:tgtEl>
                      </p:cBhvr>
                    </p:animEffect>
                  </p:childTnLst>
                </p:cTn>
              </p:par>
            </p:tnLst>
          </p:tmpl>
        </p:tmplLst>
      </p:bldP>
      <p:bldP spid="7" grpId="0"/>
      <p:bldP spid="9" grpId="0" animBg="1"/>
      <p:bldP spid="1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Ref idx="1002">
        <a:schemeClr val="bg1"/>
      </p:bgRef>
    </p:bg>
    <p:spTree>
      <p:nvGrpSpPr>
        <p:cNvPr id="1" name=""/>
        <p:cNvGrpSpPr/>
        <p:nvPr/>
      </p:nvGrpSpPr>
      <p:grpSpPr>
        <a:xfrm>
          <a:off x="0" y="0"/>
          <a:ext cx="0" cy="0"/>
          <a:chOff x="0" y="0"/>
          <a:chExt cx="0" cy="0"/>
        </a:xfrm>
      </p:grpSpPr>
      <p:sp>
        <p:nvSpPr>
          <p:cNvPr id="2" name="Cím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hu-HU" smtClean="0"/>
              <a:t>Mintacím szerkesztése</a:t>
            </a:r>
            <a:endParaRPr kumimoji="0" lang="en-US"/>
          </a:p>
        </p:txBody>
      </p:sp>
      <p:sp>
        <p:nvSpPr>
          <p:cNvPr id="3" name="Szöveg hely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u-HU" smtClean="0"/>
              <a:t>Mintaszöveg szerkesztése</a:t>
            </a:r>
          </a:p>
        </p:txBody>
      </p:sp>
      <p:sp>
        <p:nvSpPr>
          <p:cNvPr id="4" name="Dátum helye 3"/>
          <p:cNvSpPr>
            <a:spLocks noGrp="1"/>
          </p:cNvSpPr>
          <p:nvPr>
            <p:ph type="dt" sz="half" idx="10"/>
          </p:nvPr>
        </p:nvSpPr>
        <p:spPr/>
        <p:txBody>
          <a:bodyPr/>
          <a:lstStyle>
            <a:extLst/>
          </a:lstStyle>
          <a:p>
            <a:fld id="{C2FC3EC7-1657-47D7-9982-1D31C1CF530D}" type="datetimeFigureOut">
              <a:rPr lang="hu-HU" smtClean="0"/>
              <a:t>2010.07.27.</a:t>
            </a:fld>
            <a:endParaRPr lang="hu-HU"/>
          </a:p>
        </p:txBody>
      </p:sp>
      <p:sp>
        <p:nvSpPr>
          <p:cNvPr id="5" name="Élőláb helye 4"/>
          <p:cNvSpPr>
            <a:spLocks noGrp="1"/>
          </p:cNvSpPr>
          <p:nvPr>
            <p:ph type="ftr" sz="quarter" idx="11"/>
          </p:nvPr>
        </p:nvSpPr>
        <p:spPr/>
        <p:txBody>
          <a:bodyPr/>
          <a:lstStyle>
            <a:extLst/>
          </a:lstStyle>
          <a:p>
            <a:endParaRPr lang="hu-HU"/>
          </a:p>
        </p:txBody>
      </p:sp>
      <p:sp>
        <p:nvSpPr>
          <p:cNvPr id="6" name="Dia számának helye 5"/>
          <p:cNvSpPr>
            <a:spLocks noGrp="1"/>
          </p:cNvSpPr>
          <p:nvPr>
            <p:ph type="sldNum" sz="quarter" idx="12"/>
          </p:nvPr>
        </p:nvSpPr>
        <p:spPr/>
        <p:txBody>
          <a:bodyPr/>
          <a:lstStyle>
            <a:extLst/>
          </a:lstStyle>
          <a:p>
            <a:fld id="{B372A085-AA88-46AD-8168-1E08ECC03B4F}" type="slidenum">
              <a:rPr lang="hu-HU" smtClean="0"/>
              <a:t>‹#›</a:t>
            </a:fld>
            <a:endParaRPr lang="hu-HU"/>
          </a:p>
        </p:txBody>
      </p:sp>
      <p:sp>
        <p:nvSpPr>
          <p:cNvPr id="7" name="Sávnyí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Sávnyí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bg>
      <p:bgRef idx="1002">
        <a:schemeClr val="bg1"/>
      </p:bgRef>
    </p:bg>
    <p:spTree>
      <p:nvGrpSpPr>
        <p:cNvPr id="1" name=""/>
        <p:cNvGrpSpPr/>
        <p:nvPr/>
      </p:nvGrpSpPr>
      <p:grpSpPr>
        <a:xfrm>
          <a:off x="0" y="0"/>
          <a:ext cx="0" cy="0"/>
          <a:chOff x="0" y="0"/>
          <a:chExt cx="0" cy="0"/>
        </a:xfrm>
      </p:grpSpPr>
      <p:sp>
        <p:nvSpPr>
          <p:cNvPr id="3" name="Tartalom helye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Tartalom helye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extLst/>
          </a:lstStyle>
          <a:p>
            <a:fld id="{C2FC3EC7-1657-47D7-9982-1D31C1CF530D}" type="datetimeFigureOut">
              <a:rPr lang="hu-HU" smtClean="0"/>
              <a:t>2010.07.27.</a:t>
            </a:fld>
            <a:endParaRPr lang="hu-HU"/>
          </a:p>
        </p:txBody>
      </p:sp>
      <p:sp>
        <p:nvSpPr>
          <p:cNvPr id="6" name="Élőláb helye 5"/>
          <p:cNvSpPr>
            <a:spLocks noGrp="1"/>
          </p:cNvSpPr>
          <p:nvPr>
            <p:ph type="ftr" sz="quarter" idx="11"/>
          </p:nvPr>
        </p:nvSpPr>
        <p:spPr/>
        <p:txBody>
          <a:bodyPr/>
          <a:lstStyle>
            <a:extLst/>
          </a:lstStyle>
          <a:p>
            <a:endParaRPr lang="hu-HU"/>
          </a:p>
        </p:txBody>
      </p:sp>
      <p:sp>
        <p:nvSpPr>
          <p:cNvPr id="7" name="Dia számának helye 6"/>
          <p:cNvSpPr>
            <a:spLocks noGrp="1"/>
          </p:cNvSpPr>
          <p:nvPr>
            <p:ph type="sldNum" sz="quarter" idx="12"/>
          </p:nvPr>
        </p:nvSpPr>
        <p:spPr/>
        <p:txBody>
          <a:bodyPr/>
          <a:lstStyle>
            <a:extLst/>
          </a:lstStyle>
          <a:p>
            <a:fld id="{B372A085-AA88-46AD-8168-1E08ECC03B4F}" type="slidenum">
              <a:rPr lang="hu-HU" smtClean="0"/>
              <a:t>‹#›</a:t>
            </a:fld>
            <a:endParaRPr lang="hu-HU"/>
          </a:p>
        </p:txBody>
      </p:sp>
      <p:sp>
        <p:nvSpPr>
          <p:cNvPr id="8" name="Cím 7"/>
          <p:cNvSpPr>
            <a:spLocks noGrp="1"/>
          </p:cNvSpPr>
          <p:nvPr>
            <p:ph type="title"/>
          </p:nvPr>
        </p:nvSpPr>
        <p:spPr/>
        <p:txBody>
          <a:bodyPr rtlCol="0"/>
          <a:lstStyle>
            <a:extLst/>
          </a:lstStyle>
          <a:p>
            <a:r>
              <a:rPr kumimoji="0" lang="hu-HU" smtClean="0"/>
              <a:t>Mintacím szerkesztése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bg>
      <p:bgRef idx="1003">
        <a:schemeClr val="bg1"/>
      </p:bgRef>
    </p:bg>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8229600" cy="1143000"/>
          </a:xfrm>
        </p:spPr>
        <p:txBody>
          <a:bodyPr anchor="ctr"/>
          <a:lstStyle>
            <a:lvl1pPr>
              <a:defRPr/>
            </a:lvl1pPr>
            <a:extLst/>
          </a:lstStyle>
          <a:p>
            <a:r>
              <a:rPr kumimoji="0" lang="hu-HU" smtClean="0"/>
              <a:t>Mintacím szerkesztése</a:t>
            </a:r>
            <a:endParaRPr kumimoji="0" lang="en-US"/>
          </a:p>
        </p:txBody>
      </p:sp>
      <p:sp>
        <p:nvSpPr>
          <p:cNvPr id="3" name="Szöveg hely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u-HU" smtClean="0"/>
              <a:t>Mintaszöveg szerkesztése</a:t>
            </a:r>
          </a:p>
        </p:txBody>
      </p:sp>
      <p:sp>
        <p:nvSpPr>
          <p:cNvPr id="5" name="Tartalom helye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Tartalom helye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0"/>
          </p:nvPr>
        </p:nvSpPr>
        <p:spPr/>
        <p:txBody>
          <a:bodyPr/>
          <a:lstStyle>
            <a:extLst/>
          </a:lstStyle>
          <a:p>
            <a:fld id="{C2FC3EC7-1657-47D7-9982-1D31C1CF530D}" type="datetimeFigureOut">
              <a:rPr lang="hu-HU" smtClean="0"/>
              <a:t>2010.07.27.</a:t>
            </a:fld>
            <a:endParaRPr lang="hu-HU"/>
          </a:p>
        </p:txBody>
      </p:sp>
      <p:sp>
        <p:nvSpPr>
          <p:cNvPr id="8" name="Élőláb helye 7"/>
          <p:cNvSpPr>
            <a:spLocks noGrp="1"/>
          </p:cNvSpPr>
          <p:nvPr>
            <p:ph type="ftr" sz="quarter" idx="11"/>
          </p:nvPr>
        </p:nvSpPr>
        <p:spPr/>
        <p:txBody>
          <a:bodyPr/>
          <a:lstStyle>
            <a:extLst/>
          </a:lstStyle>
          <a:p>
            <a:endParaRPr lang="hu-HU"/>
          </a:p>
        </p:txBody>
      </p:sp>
      <p:sp>
        <p:nvSpPr>
          <p:cNvPr id="9" name="Dia számának helye 8"/>
          <p:cNvSpPr>
            <a:spLocks noGrp="1"/>
          </p:cNvSpPr>
          <p:nvPr>
            <p:ph type="sldNum" sz="quarter" idx="12"/>
          </p:nvPr>
        </p:nvSpPr>
        <p:spPr/>
        <p:txBody>
          <a:bodyPr/>
          <a:lstStyle>
            <a:extLst/>
          </a:lstStyle>
          <a:p>
            <a:fld id="{B372A085-AA88-46AD-8168-1E08ECC03B4F}" type="slidenum">
              <a:rPr lang="hu-HU" smtClean="0"/>
              <a:t>‹#›</a:t>
            </a:fld>
            <a:endParaRPr lang="hu-H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bg>
      <p:bgRef idx="1002">
        <a:schemeClr val="bg1"/>
      </p:bgRef>
    </p:bg>
    <p:spTree>
      <p:nvGrpSpPr>
        <p:cNvPr id="1" name=""/>
        <p:cNvGrpSpPr/>
        <p:nvPr/>
      </p:nvGrpSpPr>
      <p:grpSpPr>
        <a:xfrm>
          <a:off x="0" y="0"/>
          <a:ext cx="0" cy="0"/>
          <a:chOff x="0" y="0"/>
          <a:chExt cx="0" cy="0"/>
        </a:xfrm>
      </p:grpSpPr>
      <p:sp>
        <p:nvSpPr>
          <p:cNvPr id="3" name="Dátum helye 2"/>
          <p:cNvSpPr>
            <a:spLocks noGrp="1"/>
          </p:cNvSpPr>
          <p:nvPr>
            <p:ph type="dt" sz="half" idx="10"/>
          </p:nvPr>
        </p:nvSpPr>
        <p:spPr/>
        <p:txBody>
          <a:bodyPr/>
          <a:lstStyle>
            <a:extLst/>
          </a:lstStyle>
          <a:p>
            <a:fld id="{C2FC3EC7-1657-47D7-9982-1D31C1CF530D}" type="datetimeFigureOut">
              <a:rPr lang="hu-HU" smtClean="0"/>
              <a:t>2010.07.27.</a:t>
            </a:fld>
            <a:endParaRPr lang="hu-HU"/>
          </a:p>
        </p:txBody>
      </p:sp>
      <p:sp>
        <p:nvSpPr>
          <p:cNvPr id="4" name="Élőláb helye 3"/>
          <p:cNvSpPr>
            <a:spLocks noGrp="1"/>
          </p:cNvSpPr>
          <p:nvPr>
            <p:ph type="ftr" sz="quarter" idx="11"/>
          </p:nvPr>
        </p:nvSpPr>
        <p:spPr/>
        <p:txBody>
          <a:bodyPr/>
          <a:lstStyle>
            <a:extLst/>
          </a:lstStyle>
          <a:p>
            <a:endParaRPr lang="hu-HU"/>
          </a:p>
        </p:txBody>
      </p:sp>
      <p:sp>
        <p:nvSpPr>
          <p:cNvPr id="5" name="Dia számának helye 4"/>
          <p:cNvSpPr>
            <a:spLocks noGrp="1"/>
          </p:cNvSpPr>
          <p:nvPr>
            <p:ph type="sldNum" sz="quarter" idx="12"/>
          </p:nvPr>
        </p:nvSpPr>
        <p:spPr/>
        <p:txBody>
          <a:bodyPr/>
          <a:lstStyle>
            <a:extLst/>
          </a:lstStyle>
          <a:p>
            <a:fld id="{B372A085-AA88-46AD-8168-1E08ECC03B4F}" type="slidenum">
              <a:rPr lang="hu-HU" smtClean="0"/>
              <a:t>‹#›</a:t>
            </a:fld>
            <a:endParaRPr lang="hu-HU"/>
          </a:p>
        </p:txBody>
      </p:sp>
      <p:sp>
        <p:nvSpPr>
          <p:cNvPr id="6" name="Cím 5"/>
          <p:cNvSpPr>
            <a:spLocks noGrp="1"/>
          </p:cNvSpPr>
          <p:nvPr>
            <p:ph type="title"/>
          </p:nvPr>
        </p:nvSpPr>
        <p:spPr/>
        <p:txBody>
          <a:bodyPr rtlCol="0"/>
          <a:lstStyle>
            <a:extLst/>
          </a:lstStyle>
          <a:p>
            <a:r>
              <a:rPr kumimoji="0" lang="hu-HU" smtClean="0"/>
              <a:t>Mintacím szerkesztése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extLst/>
          </a:lstStyle>
          <a:p>
            <a:fld id="{C2FC3EC7-1657-47D7-9982-1D31C1CF530D}" type="datetimeFigureOut">
              <a:rPr lang="hu-HU" smtClean="0"/>
              <a:t>2010.07.27.</a:t>
            </a:fld>
            <a:endParaRPr lang="hu-HU"/>
          </a:p>
        </p:txBody>
      </p:sp>
      <p:sp>
        <p:nvSpPr>
          <p:cNvPr id="3" name="Élőláb helye 2"/>
          <p:cNvSpPr>
            <a:spLocks noGrp="1"/>
          </p:cNvSpPr>
          <p:nvPr>
            <p:ph type="ftr" sz="quarter" idx="11"/>
          </p:nvPr>
        </p:nvSpPr>
        <p:spPr/>
        <p:txBody>
          <a:bodyPr/>
          <a:lstStyle>
            <a:extLst/>
          </a:lstStyle>
          <a:p>
            <a:endParaRPr lang="hu-HU"/>
          </a:p>
        </p:txBody>
      </p:sp>
      <p:sp>
        <p:nvSpPr>
          <p:cNvPr id="4" name="Dia számának helye 3"/>
          <p:cNvSpPr>
            <a:spLocks noGrp="1"/>
          </p:cNvSpPr>
          <p:nvPr>
            <p:ph type="sldNum" sz="quarter" idx="12"/>
          </p:nvPr>
        </p:nvSpPr>
        <p:spPr/>
        <p:txBody>
          <a:bodyPr/>
          <a:lstStyle>
            <a:extLst/>
          </a:lstStyle>
          <a:p>
            <a:fld id="{B372A085-AA88-46AD-8168-1E08ECC03B4F}"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bg>
      <p:bgRef idx="1003">
        <a:schemeClr val="bg1"/>
      </p:bgRef>
    </p:bg>
    <p:spTree>
      <p:nvGrpSpPr>
        <p:cNvPr id="1" name=""/>
        <p:cNvGrpSpPr/>
        <p:nvPr/>
      </p:nvGrpSpPr>
      <p:grpSpPr>
        <a:xfrm>
          <a:off x="0" y="0"/>
          <a:ext cx="0" cy="0"/>
          <a:chOff x="0" y="0"/>
          <a:chExt cx="0" cy="0"/>
        </a:xfrm>
      </p:grpSpPr>
      <p:sp>
        <p:nvSpPr>
          <p:cNvPr id="2" name="Cím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hu-HU" smtClean="0"/>
              <a:t>Mintacím szerkesztése</a:t>
            </a:r>
            <a:endParaRPr kumimoji="0" lang="en-US"/>
          </a:p>
        </p:txBody>
      </p:sp>
      <p:sp>
        <p:nvSpPr>
          <p:cNvPr id="3" name="Szöveg hely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hu-HU" smtClean="0"/>
              <a:t>Mintaszöveg szerkesztése</a:t>
            </a:r>
          </a:p>
        </p:txBody>
      </p:sp>
      <p:sp>
        <p:nvSpPr>
          <p:cNvPr id="4" name="Tartalom helye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a:xfrm>
            <a:off x="6727032" y="6407944"/>
            <a:ext cx="1920240" cy="365760"/>
          </a:xfrm>
        </p:spPr>
        <p:txBody>
          <a:bodyPr/>
          <a:lstStyle>
            <a:extLst/>
          </a:lstStyle>
          <a:p>
            <a:fld id="{C2FC3EC7-1657-47D7-9982-1D31C1CF530D}" type="datetimeFigureOut">
              <a:rPr lang="hu-HU" smtClean="0"/>
              <a:t>2010.07.27.</a:t>
            </a:fld>
            <a:endParaRPr lang="hu-HU"/>
          </a:p>
        </p:txBody>
      </p:sp>
      <p:sp>
        <p:nvSpPr>
          <p:cNvPr id="6" name="Élőláb helye 5"/>
          <p:cNvSpPr>
            <a:spLocks noGrp="1"/>
          </p:cNvSpPr>
          <p:nvPr>
            <p:ph type="ftr" sz="quarter" idx="11"/>
          </p:nvPr>
        </p:nvSpPr>
        <p:spPr/>
        <p:txBody>
          <a:bodyPr/>
          <a:lstStyle>
            <a:extLst/>
          </a:lstStyle>
          <a:p>
            <a:endParaRPr lang="hu-HU"/>
          </a:p>
        </p:txBody>
      </p:sp>
      <p:sp>
        <p:nvSpPr>
          <p:cNvPr id="7" name="Dia számának helye 6"/>
          <p:cNvSpPr>
            <a:spLocks noGrp="1"/>
          </p:cNvSpPr>
          <p:nvPr>
            <p:ph type="sldNum" sz="quarter" idx="12"/>
          </p:nvPr>
        </p:nvSpPr>
        <p:spPr/>
        <p:txBody>
          <a:bodyPr/>
          <a:lstStyle>
            <a:extLst/>
          </a:lstStyle>
          <a:p>
            <a:fld id="{B372A085-AA88-46AD-8168-1E08ECC03B4F}" type="slidenum">
              <a:rPr lang="hu-HU" smtClean="0"/>
              <a:t>‹#›</a:t>
            </a:fld>
            <a:endParaRPr lang="hu-H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bg>
      <p:bgRef idx="1002">
        <a:schemeClr val="bg1"/>
      </p:bgRef>
    </p:bg>
    <p:spTree>
      <p:nvGrpSpPr>
        <p:cNvPr id="1" name=""/>
        <p:cNvGrpSpPr/>
        <p:nvPr/>
      </p:nvGrpSpPr>
      <p:grpSpPr>
        <a:xfrm>
          <a:off x="0" y="0"/>
          <a:ext cx="0" cy="0"/>
          <a:chOff x="0" y="0"/>
          <a:chExt cx="0" cy="0"/>
        </a:xfrm>
      </p:grpSpPr>
      <p:sp>
        <p:nvSpPr>
          <p:cNvPr id="4" name="Szöveg hely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hu-HU" smtClean="0"/>
              <a:t>Mintaszöveg szerkesztése</a:t>
            </a:r>
          </a:p>
        </p:txBody>
      </p:sp>
      <p:sp>
        <p:nvSpPr>
          <p:cNvPr id="3" name="Kép hely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hu-HU" smtClean="0"/>
              <a:t>Kép beszúrásához kattintson az ikonra</a:t>
            </a:r>
            <a:endParaRPr kumimoji="0" lang="en-US" dirty="0"/>
          </a:p>
        </p:txBody>
      </p:sp>
      <p:sp>
        <p:nvSpPr>
          <p:cNvPr id="5" name="Dátum helye 4"/>
          <p:cNvSpPr>
            <a:spLocks noGrp="1"/>
          </p:cNvSpPr>
          <p:nvPr>
            <p:ph type="dt" sz="half" idx="10"/>
          </p:nvPr>
        </p:nvSpPr>
        <p:spPr/>
        <p:txBody>
          <a:bodyPr/>
          <a:lstStyle>
            <a:lvl1pPr>
              <a:defRPr>
                <a:solidFill>
                  <a:schemeClr val="tx1"/>
                </a:solidFill>
              </a:defRPr>
            </a:lvl1pPr>
            <a:extLst/>
          </a:lstStyle>
          <a:p>
            <a:fld id="{C2FC3EC7-1657-47D7-9982-1D31C1CF530D}" type="datetimeFigureOut">
              <a:rPr lang="hu-HU" smtClean="0"/>
              <a:t>2010.07.27.</a:t>
            </a:fld>
            <a:endParaRPr lang="hu-HU"/>
          </a:p>
        </p:txBody>
      </p:sp>
      <p:sp>
        <p:nvSpPr>
          <p:cNvPr id="6" name="Élőláb hely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u-HU"/>
          </a:p>
        </p:txBody>
      </p:sp>
      <p:sp>
        <p:nvSpPr>
          <p:cNvPr id="7" name="Dia számának helye 6"/>
          <p:cNvSpPr>
            <a:spLocks noGrp="1"/>
          </p:cNvSpPr>
          <p:nvPr>
            <p:ph type="sldNum" sz="quarter" idx="12"/>
          </p:nvPr>
        </p:nvSpPr>
        <p:spPr/>
        <p:txBody>
          <a:bodyPr/>
          <a:lstStyle>
            <a:lvl1pPr>
              <a:defRPr>
                <a:solidFill>
                  <a:schemeClr val="tx1"/>
                </a:solidFill>
              </a:defRPr>
            </a:lvl1pPr>
            <a:extLst/>
          </a:lstStyle>
          <a:p>
            <a:fld id="{B372A085-AA88-46AD-8168-1E08ECC03B4F}" type="slidenum">
              <a:rPr lang="hu-HU" smtClean="0"/>
              <a:t>‹#›</a:t>
            </a:fld>
            <a:endParaRPr lang="hu-HU"/>
          </a:p>
        </p:txBody>
      </p:sp>
      <p:sp>
        <p:nvSpPr>
          <p:cNvPr id="2" name="Cím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hu-HU" smtClean="0"/>
              <a:t>Mintacím szerkesztése</a:t>
            </a:r>
            <a:endParaRPr kumimoji="0" lang="en-US"/>
          </a:p>
        </p:txBody>
      </p:sp>
      <p:sp>
        <p:nvSpPr>
          <p:cNvPr id="8" name="Szabadkézi sokszög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Szabadkézi sokszög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Derékszögű háromszög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Egyenes összekötő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Sávnyí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Sávnyí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zabadkézi sokszög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Szabadkézi sokszög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Derékszögű háromszög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Egyenes összekötő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ím hely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hu-HU" smtClean="0"/>
              <a:t>Mintacím szerkesztése</a:t>
            </a:r>
            <a:endParaRPr kumimoji="0" lang="en-US"/>
          </a:p>
        </p:txBody>
      </p:sp>
      <p:sp>
        <p:nvSpPr>
          <p:cNvPr id="30" name="Szöveg hely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0" name="Dátum hely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2FC3EC7-1657-47D7-9982-1D31C1CF530D}" type="datetimeFigureOut">
              <a:rPr lang="hu-HU" smtClean="0"/>
              <a:t>2010.07.27.</a:t>
            </a:fld>
            <a:endParaRPr lang="hu-HU"/>
          </a:p>
        </p:txBody>
      </p:sp>
      <p:sp>
        <p:nvSpPr>
          <p:cNvPr id="22" name="Élőláb hely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u-HU"/>
          </a:p>
        </p:txBody>
      </p:sp>
      <p:sp>
        <p:nvSpPr>
          <p:cNvPr id="18" name="Dia számának hely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372A085-AA88-46AD-8168-1E08ECC03B4F}"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Word_97-2003_dokumentum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J:\JK_a_kommunikacio_mestere\Hegyi.wm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cool-pix.de/php/pix/mms.php?bild=8502&amp;kat_I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Jézus Krisztus</a:t>
            </a:r>
            <a:br>
              <a:rPr lang="hu-HU" dirty="0" smtClean="0"/>
            </a:br>
            <a:r>
              <a:rPr lang="hu-HU" dirty="0" smtClean="0"/>
              <a:t>a kommunikáció mestere</a:t>
            </a:r>
            <a:endParaRPr lang="hu-HU" dirty="0"/>
          </a:p>
        </p:txBody>
      </p:sp>
      <p:sp>
        <p:nvSpPr>
          <p:cNvPr id="3" name="Alcím 2"/>
          <p:cNvSpPr>
            <a:spLocks noGrp="1"/>
          </p:cNvSpPr>
          <p:nvPr>
            <p:ph type="subTitle" idx="1"/>
          </p:nvPr>
        </p:nvSpPr>
        <p:spPr/>
        <p:txBody>
          <a:bodyPr/>
          <a:lstStyle/>
          <a:p>
            <a:r>
              <a:rPr lang="hu-HU" dirty="0" smtClean="0"/>
              <a:t>A kommunikáció hagyományos és modern eszközei az egyház életében</a:t>
            </a:r>
            <a:endParaRPr lang="hu-HU" dirty="0"/>
          </a:p>
        </p:txBody>
      </p:sp>
    </p:spTree>
  </p:cSld>
  <p:clrMapOvr>
    <a:masterClrMapping/>
  </p:clrMapOvr>
  <p:transition>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smtClean="0"/>
              <a:t>Az Istennel való kommunikáció</a:t>
            </a:r>
            <a:endParaRPr lang="hu-HU" dirty="0"/>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hu-HU"/>
          </a:p>
        </p:txBody>
      </p:sp>
      <p:graphicFrame>
        <p:nvGraphicFramePr>
          <p:cNvPr id="25601" name="Object 1"/>
          <p:cNvGraphicFramePr>
            <a:graphicFrameLocks noChangeAspect="1"/>
          </p:cNvGraphicFramePr>
          <p:nvPr/>
        </p:nvGraphicFramePr>
        <p:xfrm>
          <a:off x="1857356" y="1362075"/>
          <a:ext cx="5762625" cy="5495925"/>
        </p:xfrm>
        <a:graphic>
          <a:graphicData uri="http://schemas.openxmlformats.org/presentationml/2006/ole">
            <p:oleObj spid="_x0000_s25601" name="Document" r:id="rId3" imgW="5766816" imgH="5498592" progId="Word.Document.8">
              <p:embed/>
            </p:oleObj>
          </a:graphicData>
        </a:graphic>
      </p:graphicFrame>
      <p:sp>
        <p:nvSpPr>
          <p:cNvPr id="25603" name="Rectangle 3"/>
          <p:cNvSpPr>
            <a:spLocks noChangeArrowheads="1"/>
          </p:cNvSpPr>
          <p:nvPr/>
        </p:nvSpPr>
        <p:spPr bwMode="auto">
          <a:xfrm>
            <a:off x="0" y="5495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u-H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endParaRPr lang="hu-HU" dirty="0"/>
          </a:p>
        </p:txBody>
      </p:sp>
      <p:sp>
        <p:nvSpPr>
          <p:cNvPr id="3" name="Cím 2"/>
          <p:cNvSpPr>
            <a:spLocks noGrp="1"/>
          </p:cNvSpPr>
          <p:nvPr>
            <p:ph type="title"/>
          </p:nvPr>
        </p:nvSpPr>
        <p:spPr/>
        <p:txBody>
          <a:bodyPr>
            <a:normAutofit fontScale="90000"/>
          </a:bodyPr>
          <a:lstStyle/>
          <a:p>
            <a:r>
              <a:rPr lang="hu-HU" i="1" dirty="0" smtClean="0"/>
              <a:t>Hogyan keltette fel Jézus a figyelmet</a:t>
            </a:r>
            <a:r>
              <a:rPr lang="hu-HU" i="1" dirty="0" smtClean="0"/>
              <a:t>?</a:t>
            </a:r>
            <a:endParaRPr lang="hu-H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r>
              <a:rPr lang="hu-HU" dirty="0" smtClean="0"/>
              <a:t>ROL </a:t>
            </a:r>
            <a:r>
              <a:rPr lang="hu-HU" dirty="0" smtClean="0"/>
              <a:t>ZERFASS : </a:t>
            </a:r>
            <a:r>
              <a:rPr lang="hu-HU" i="1" dirty="0" smtClean="0"/>
              <a:t>„A jó beszélgetés élménye olyan, mintha egy utat jártunk volna be, amelyet egyedül nem tehettem volna meg, amelynél először nem tudtam, merre visz a lábam, de a másik mellé szegődtem. A jól sikerült beszélgetésből valami „kisül”, ami több, mint az egyes hozzászólások összege, mivel mindegyik megszólalás csak az előző révén vált lehetővé.”</a:t>
            </a:r>
            <a:endParaRPr lang="hu-HU" dirty="0"/>
          </a:p>
        </p:txBody>
      </p:sp>
      <p:sp>
        <p:nvSpPr>
          <p:cNvPr id="3" name="Cím 2"/>
          <p:cNvSpPr>
            <a:spLocks noGrp="1"/>
          </p:cNvSpPr>
          <p:nvPr>
            <p:ph type="title"/>
          </p:nvPr>
        </p:nvSpPr>
        <p:spPr/>
        <p:txBody>
          <a:bodyPr>
            <a:normAutofit/>
          </a:bodyPr>
          <a:lstStyle/>
          <a:p>
            <a:r>
              <a:rPr lang="hu-HU" i="1" dirty="0" smtClean="0"/>
              <a:t>Jézus </a:t>
            </a:r>
            <a:r>
              <a:rPr lang="hu-HU" i="1" dirty="0" smtClean="0"/>
              <a:t>párbeszédei</a:t>
            </a:r>
            <a:endParaRPr lang="hu-H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85000" lnSpcReduction="20000"/>
          </a:bodyPr>
          <a:lstStyle/>
          <a:p>
            <a:pPr hangingPunct="0"/>
            <a:r>
              <a:rPr lang="hu-HU" dirty="0" smtClean="0"/>
              <a:t>Mindig valamilyen céllal kérdezünk. Jézusnál is sokszor megfigyelhető a kérdezés célja:</a:t>
            </a:r>
          </a:p>
          <a:p>
            <a:pPr lvl="0" hangingPunct="0"/>
            <a:r>
              <a:rPr lang="hu-HU" dirty="0" smtClean="0"/>
              <a:t>információszerzés</a:t>
            </a:r>
            <a:endParaRPr lang="hu-HU" dirty="0" smtClean="0"/>
          </a:p>
          <a:p>
            <a:pPr lvl="0" hangingPunct="0"/>
            <a:r>
              <a:rPr lang="hu-HU" dirty="0" smtClean="0"/>
              <a:t>visszaigazolás </a:t>
            </a:r>
            <a:r>
              <a:rPr lang="hu-HU" dirty="0" smtClean="0"/>
              <a:t>igénylése</a:t>
            </a:r>
            <a:endParaRPr lang="hu-HU" dirty="0" smtClean="0"/>
          </a:p>
          <a:p>
            <a:pPr lvl="0" hangingPunct="0"/>
            <a:r>
              <a:rPr lang="hu-HU" dirty="0" smtClean="0"/>
              <a:t>szembesítés</a:t>
            </a:r>
            <a:endParaRPr lang="hu-HU" dirty="0" smtClean="0"/>
          </a:p>
          <a:p>
            <a:pPr lvl="0" hangingPunct="0"/>
            <a:r>
              <a:rPr lang="hu-HU" dirty="0" smtClean="0"/>
              <a:t>sokkolás</a:t>
            </a:r>
            <a:endParaRPr lang="hu-HU" dirty="0" smtClean="0"/>
          </a:p>
          <a:p>
            <a:pPr lvl="0" hangingPunct="0"/>
            <a:r>
              <a:rPr lang="hu-HU" dirty="0" smtClean="0"/>
              <a:t>felkészítés</a:t>
            </a:r>
            <a:endParaRPr lang="hu-HU" dirty="0" smtClean="0"/>
          </a:p>
          <a:p>
            <a:pPr hangingPunct="0"/>
            <a:r>
              <a:rPr lang="hu-HU" dirty="0" smtClean="0"/>
              <a:t>Jézus kérdése néha elmarasztal </a:t>
            </a:r>
            <a:endParaRPr lang="hu-HU" dirty="0" smtClean="0"/>
          </a:p>
          <a:p>
            <a:pPr hangingPunct="0"/>
            <a:r>
              <a:rPr lang="hu-HU" dirty="0" smtClean="0"/>
              <a:t>Máskor </a:t>
            </a:r>
            <a:r>
              <a:rPr lang="hu-HU" dirty="0" smtClean="0"/>
              <a:t>elmond félig egy példázatot, és a „csattanót” a hallgatóktól </a:t>
            </a:r>
            <a:r>
              <a:rPr lang="hu-HU" dirty="0" smtClean="0"/>
              <a:t>várja</a:t>
            </a:r>
            <a:endParaRPr lang="hu-HU" dirty="0" smtClean="0"/>
          </a:p>
          <a:p>
            <a:pPr hangingPunct="0"/>
            <a:r>
              <a:rPr lang="hu-HU" dirty="0" smtClean="0"/>
              <a:t> </a:t>
            </a:r>
            <a:r>
              <a:rPr lang="hu-HU" i="1" dirty="0" smtClean="0"/>
              <a:t>Gyakran kérdezi a gyógyulni vágyót a </a:t>
            </a:r>
            <a:r>
              <a:rPr lang="hu-HU" i="1" dirty="0" smtClean="0"/>
              <a:t>hitéről</a:t>
            </a:r>
            <a:endParaRPr lang="hu-HU" dirty="0" smtClean="0"/>
          </a:p>
          <a:p>
            <a:pPr hangingPunct="0"/>
            <a:r>
              <a:rPr lang="hu-HU" dirty="0" smtClean="0"/>
              <a:t>Krisztus </a:t>
            </a:r>
            <a:r>
              <a:rPr lang="hu-HU" dirty="0" smtClean="0"/>
              <a:t>hitet vár Máriától, Lázár nővérétől </a:t>
            </a:r>
            <a:r>
              <a:rPr lang="hu-HU" dirty="0" smtClean="0"/>
              <a:t>is</a:t>
            </a:r>
            <a:endParaRPr lang="hu-HU" dirty="0" smtClean="0"/>
          </a:p>
          <a:p>
            <a:pPr hangingPunct="0"/>
            <a:r>
              <a:rPr lang="hu-HU" i="1" dirty="0" smtClean="0"/>
              <a:t>A </a:t>
            </a:r>
            <a:r>
              <a:rPr lang="hu-HU" i="1" dirty="0" smtClean="0"/>
              <a:t>másik minden bizonnyal zsidó jellegzetesség: kérdésre kérdéssel </a:t>
            </a:r>
            <a:r>
              <a:rPr lang="hu-HU" i="1" dirty="0" smtClean="0"/>
              <a:t>felel</a:t>
            </a:r>
            <a:endParaRPr lang="hu-HU" dirty="0"/>
          </a:p>
        </p:txBody>
      </p:sp>
      <p:sp>
        <p:nvSpPr>
          <p:cNvPr id="3" name="Cím 2"/>
          <p:cNvSpPr>
            <a:spLocks noGrp="1"/>
          </p:cNvSpPr>
          <p:nvPr>
            <p:ph type="title"/>
          </p:nvPr>
        </p:nvSpPr>
        <p:spPr/>
        <p:txBody>
          <a:bodyPr>
            <a:normAutofit/>
          </a:bodyPr>
          <a:lstStyle/>
          <a:p>
            <a:r>
              <a:rPr lang="hu-HU" i="1" dirty="0" smtClean="0"/>
              <a:t>Jézus </a:t>
            </a:r>
            <a:r>
              <a:rPr lang="hu-HU" i="1" dirty="0" smtClean="0"/>
              <a:t>kérdései</a:t>
            </a:r>
            <a:endParaRPr lang="hu-H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85000" lnSpcReduction="20000"/>
          </a:bodyPr>
          <a:lstStyle/>
          <a:p>
            <a:pPr hangingPunct="0"/>
            <a:r>
              <a:rPr lang="hu-HU" b="1" dirty="0" smtClean="0"/>
              <a:t> </a:t>
            </a:r>
            <a:endParaRPr lang="hu-HU" dirty="0" smtClean="0"/>
          </a:p>
          <a:p>
            <a:pPr hangingPunct="0"/>
            <a:r>
              <a:rPr lang="hu-HU" b="1" dirty="0" smtClean="0"/>
              <a:t>A nem verbális csatornák</a:t>
            </a:r>
            <a:endParaRPr lang="hu-HU" dirty="0" smtClean="0"/>
          </a:p>
          <a:p>
            <a:pPr hangingPunct="0"/>
            <a:r>
              <a:rPr lang="hu-HU" b="1" dirty="0" smtClean="0"/>
              <a:t> </a:t>
            </a:r>
            <a:endParaRPr lang="hu-HU" dirty="0" smtClean="0"/>
          </a:p>
          <a:p>
            <a:pPr hangingPunct="0"/>
            <a:r>
              <a:rPr lang="hu-HU" dirty="0" smtClean="0"/>
              <a:t>		1. Mimikai kommunikáció</a:t>
            </a:r>
          </a:p>
          <a:p>
            <a:pPr hangingPunct="0"/>
            <a:r>
              <a:rPr lang="hu-HU" dirty="0" smtClean="0"/>
              <a:t>		2. Kommunikáció a tekintet révén</a:t>
            </a:r>
          </a:p>
          <a:p>
            <a:pPr hangingPunct="0"/>
            <a:r>
              <a:rPr lang="hu-HU" dirty="0" smtClean="0"/>
              <a:t>		3. Vokális kommunikáció</a:t>
            </a:r>
          </a:p>
          <a:p>
            <a:pPr hangingPunct="0"/>
            <a:r>
              <a:rPr lang="hu-HU" dirty="0" smtClean="0"/>
              <a:t>		4. Mozgásos (akciós) kommunikációs csatornák</a:t>
            </a:r>
          </a:p>
          <a:p>
            <a:pPr hangingPunct="0"/>
            <a:r>
              <a:rPr lang="hu-HU" dirty="0" smtClean="0"/>
              <a:t>			a) Kommunikáció gesztusok révén</a:t>
            </a:r>
          </a:p>
          <a:p>
            <a:pPr hangingPunct="0"/>
            <a:r>
              <a:rPr lang="hu-HU" dirty="0" smtClean="0"/>
              <a:t>			b) Kommunikáció a testtartás révén (</a:t>
            </a:r>
            <a:r>
              <a:rPr lang="hu-HU" dirty="0" err="1" smtClean="0"/>
              <a:t>poszturális</a:t>
            </a:r>
            <a:r>
              <a:rPr lang="hu-HU" dirty="0" smtClean="0"/>
              <a:t> kommunikáció)</a:t>
            </a:r>
          </a:p>
          <a:p>
            <a:pPr hangingPunct="0"/>
            <a:r>
              <a:rPr lang="hu-HU" dirty="0" smtClean="0"/>
              <a:t>			c) A térközszabályozás kommunikációs csatornája</a:t>
            </a:r>
          </a:p>
          <a:p>
            <a:endParaRPr lang="hu-HU" dirty="0"/>
          </a:p>
        </p:txBody>
      </p:sp>
      <p:sp>
        <p:nvSpPr>
          <p:cNvPr id="3" name="Cím 2"/>
          <p:cNvSpPr>
            <a:spLocks noGrp="1"/>
          </p:cNvSpPr>
          <p:nvPr>
            <p:ph type="title"/>
          </p:nvPr>
        </p:nvSpPr>
        <p:spPr/>
        <p:txBody>
          <a:bodyPr>
            <a:normAutofit/>
          </a:bodyPr>
          <a:lstStyle/>
          <a:p>
            <a:r>
              <a:rPr lang="hu-HU" i="1" dirty="0" smtClean="0"/>
              <a:t>Jézus nem verbális üzenetei </a:t>
            </a:r>
            <a:endParaRPr lang="hu-H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r>
              <a:rPr lang="hu-HU" dirty="0" smtClean="0"/>
              <a:t>Személyes kommunikáció</a:t>
            </a:r>
          </a:p>
          <a:p>
            <a:r>
              <a:rPr lang="hu-HU" dirty="0" smtClean="0"/>
              <a:t>Telekommunikáció</a:t>
            </a:r>
          </a:p>
          <a:p>
            <a:pPr lvl="1"/>
            <a:r>
              <a:rPr lang="hu-HU" dirty="0" smtClean="0"/>
              <a:t>Mobiltelefónia</a:t>
            </a:r>
          </a:p>
          <a:p>
            <a:pPr lvl="1"/>
            <a:r>
              <a:rPr lang="hu-HU" dirty="0" smtClean="0"/>
              <a:t>Telefon</a:t>
            </a:r>
          </a:p>
          <a:p>
            <a:pPr lvl="1"/>
            <a:r>
              <a:rPr lang="hu-HU" dirty="0" smtClean="0"/>
              <a:t>E-mail</a:t>
            </a:r>
          </a:p>
          <a:p>
            <a:pPr lvl="1"/>
            <a:r>
              <a:rPr lang="hu-HU" dirty="0" smtClean="0"/>
              <a:t>Levelezés</a:t>
            </a:r>
          </a:p>
        </p:txBody>
      </p:sp>
      <p:sp>
        <p:nvSpPr>
          <p:cNvPr id="3" name="Cím 2"/>
          <p:cNvSpPr>
            <a:spLocks noGrp="1"/>
          </p:cNvSpPr>
          <p:nvPr>
            <p:ph type="title"/>
          </p:nvPr>
        </p:nvSpPr>
        <p:spPr/>
        <p:txBody>
          <a:bodyPr/>
          <a:lstStyle/>
          <a:p>
            <a:r>
              <a:rPr lang="hu-HU" dirty="0" smtClean="0"/>
              <a:t>Hogyan kommunikálunk mi?</a:t>
            </a:r>
            <a:endParaRPr lang="hu-H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357158" y="1500174"/>
            <a:ext cx="3643338" cy="4525963"/>
          </a:xfrm>
        </p:spPr>
        <p:txBody>
          <a:bodyPr/>
          <a:lstStyle/>
          <a:p>
            <a:r>
              <a:rPr lang="hu-HU" dirty="0" smtClean="0"/>
              <a:t>Új lehetőségek…</a:t>
            </a:r>
          </a:p>
          <a:p>
            <a:endParaRPr lang="hu-HU" dirty="0" smtClean="0"/>
          </a:p>
          <a:p>
            <a:r>
              <a:rPr lang="hu-HU" dirty="0" smtClean="0"/>
              <a:t>Homo </a:t>
            </a:r>
            <a:r>
              <a:rPr lang="hu-HU" dirty="0" err="1" smtClean="0"/>
              <a:t>informaticus</a:t>
            </a:r>
            <a:endParaRPr lang="hu-HU" dirty="0"/>
          </a:p>
        </p:txBody>
      </p:sp>
      <p:sp>
        <p:nvSpPr>
          <p:cNvPr id="3" name="Cím 2"/>
          <p:cNvSpPr>
            <a:spLocks noGrp="1"/>
          </p:cNvSpPr>
          <p:nvPr>
            <p:ph type="title"/>
          </p:nvPr>
        </p:nvSpPr>
        <p:spPr/>
        <p:txBody>
          <a:bodyPr/>
          <a:lstStyle/>
          <a:p>
            <a:r>
              <a:rPr lang="hu-HU" dirty="0" smtClean="0"/>
              <a:t>Jézus és az Internet</a:t>
            </a:r>
            <a:endParaRPr lang="hu-HU" dirty="0"/>
          </a:p>
        </p:txBody>
      </p:sp>
      <p:pic>
        <p:nvPicPr>
          <p:cNvPr id="4" name="Picture 4" descr="foto06nk"/>
          <p:cNvPicPr>
            <a:picLocks noChangeAspect="1" noChangeArrowheads="1"/>
          </p:cNvPicPr>
          <p:nvPr/>
        </p:nvPicPr>
        <p:blipFill>
          <a:blip r:embed="rId2"/>
          <a:srcRect/>
          <a:stretch>
            <a:fillRect/>
          </a:stretch>
        </p:blipFill>
        <p:spPr bwMode="auto">
          <a:xfrm>
            <a:off x="4000496" y="1785926"/>
            <a:ext cx="4591050" cy="46021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r>
              <a:rPr lang="hu-HU" dirty="0" smtClean="0">
                <a:solidFill>
                  <a:srgbClr val="01FD31"/>
                </a:solidFill>
              </a:rPr>
              <a:t>Média befolyásoló szerepe alig elhárítható</a:t>
            </a:r>
          </a:p>
          <a:p>
            <a:pPr lvl="1">
              <a:buFont typeface="Wingdings 2" pitchFamily="18" charset="2"/>
              <a:buNone/>
            </a:pPr>
            <a:r>
              <a:rPr lang="hu-HU" dirty="0" smtClean="0">
                <a:solidFill>
                  <a:srgbClr val="01FD31"/>
                </a:solidFill>
              </a:rPr>
              <a:t>(Kontempláció, elmélkedés, ima)</a:t>
            </a:r>
          </a:p>
          <a:p>
            <a:r>
              <a:rPr lang="hu-HU" dirty="0" smtClean="0">
                <a:solidFill>
                  <a:srgbClr val="01FD31"/>
                </a:solidFill>
              </a:rPr>
              <a:t>Élet:</a:t>
            </a:r>
          </a:p>
          <a:p>
            <a:pPr lvl="1"/>
            <a:r>
              <a:rPr lang="hu-HU" dirty="0" smtClean="0">
                <a:solidFill>
                  <a:srgbClr val="01FD31"/>
                </a:solidFill>
              </a:rPr>
              <a:t>Média által közvetített tapasztalat</a:t>
            </a:r>
            <a:endParaRPr lang="hu-HU" dirty="0" smtClean="0">
              <a:solidFill>
                <a:srgbClr val="01FD31"/>
              </a:solidFill>
              <a:latin typeface="Arial" pitchFamily="34" charset="0"/>
            </a:endParaRPr>
          </a:p>
          <a:p>
            <a:r>
              <a:rPr lang="hu-HU" dirty="0" smtClean="0">
                <a:solidFill>
                  <a:srgbClr val="01FD31"/>
                </a:solidFill>
                <a:latin typeface="Arial" pitchFamily="34" charset="0"/>
              </a:rPr>
              <a:t>Az egyházi nyilatkozatok nem kellően ismertek</a:t>
            </a:r>
          </a:p>
          <a:p>
            <a:pPr lvl="1"/>
            <a:r>
              <a:rPr lang="hu-HU" dirty="0" smtClean="0">
                <a:solidFill>
                  <a:srgbClr val="01FD31"/>
                </a:solidFill>
                <a:latin typeface="Arial" pitchFamily="34" charset="0"/>
              </a:rPr>
              <a:t>A hitoktatásba szervesen be kell építeni</a:t>
            </a:r>
          </a:p>
          <a:p>
            <a:pPr lvl="1"/>
            <a:r>
              <a:rPr lang="hu-HU" dirty="0" smtClean="0">
                <a:solidFill>
                  <a:srgbClr val="01FD31"/>
                </a:solidFill>
                <a:latin typeface="Arial" pitchFamily="34" charset="0"/>
              </a:rPr>
              <a:t>Andragógiai aspektusok</a:t>
            </a:r>
          </a:p>
          <a:p>
            <a:pPr lvl="1"/>
            <a:r>
              <a:rPr lang="hu-HU" dirty="0" smtClean="0">
                <a:solidFill>
                  <a:srgbClr val="01FD31"/>
                </a:solidFill>
                <a:latin typeface="Arial" pitchFamily="34" charset="0"/>
              </a:rPr>
              <a:t>Egyházi propagálás</a:t>
            </a:r>
          </a:p>
        </p:txBody>
      </p:sp>
      <p:sp>
        <p:nvSpPr>
          <p:cNvPr id="3" name="Cím 2"/>
          <p:cNvSpPr>
            <a:spLocks noGrp="1"/>
          </p:cNvSpPr>
          <p:nvPr>
            <p:ph type="title"/>
          </p:nvPr>
        </p:nvSpPr>
        <p:spPr/>
        <p:txBody>
          <a:bodyPr>
            <a:normAutofit fontScale="90000"/>
          </a:bodyPr>
          <a:lstStyle/>
          <a:p>
            <a:r>
              <a:rPr lang="hu-HU" dirty="0" smtClean="0"/>
              <a:t>A Tanítóhivatal megnyilatkozásai</a:t>
            </a:r>
            <a:endParaRPr lang="hu-H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idx="4294967295"/>
          </p:nvPr>
        </p:nvSpPr>
        <p:spPr/>
        <p:txBody>
          <a:bodyPr/>
          <a:lstStyle/>
          <a:p>
            <a:r>
              <a:rPr lang="hu-HU" dirty="0" err="1" smtClean="0"/>
              <a:t>Inter</a:t>
            </a:r>
            <a:r>
              <a:rPr lang="hu-HU" dirty="0" smtClean="0"/>
              <a:t> </a:t>
            </a:r>
            <a:r>
              <a:rPr lang="hu-HU" dirty="0" err="1" smtClean="0"/>
              <a:t>mirifica</a:t>
            </a:r>
            <a:endParaRPr lang="hu-HU" dirty="0" smtClean="0"/>
          </a:p>
        </p:txBody>
      </p:sp>
      <p:sp>
        <p:nvSpPr>
          <p:cNvPr id="92163" name="Rectangle 3"/>
          <p:cNvSpPr>
            <a:spLocks noGrp="1"/>
          </p:cNvSpPr>
          <p:nvPr>
            <p:ph type="body" idx="4294967295"/>
          </p:nvPr>
        </p:nvSpPr>
        <p:spPr>
          <a:xfrm>
            <a:off x="539750" y="1916113"/>
            <a:ext cx="8229600" cy="4114800"/>
          </a:xfrm>
        </p:spPr>
        <p:txBody>
          <a:bodyPr/>
          <a:lstStyle/>
          <a:p>
            <a:r>
              <a:rPr lang="hu-HU" dirty="0" smtClean="0">
                <a:solidFill>
                  <a:srgbClr val="01FD31"/>
                </a:solidFill>
              </a:rPr>
              <a:t>Pozitív képet alkot</a:t>
            </a:r>
          </a:p>
          <a:p>
            <a:r>
              <a:rPr lang="hu-HU" dirty="0" smtClean="0">
                <a:solidFill>
                  <a:srgbClr val="01FD31"/>
                </a:solidFill>
              </a:rPr>
              <a:t>A médiumok úgy használódnak, ahogy az emberek használni akarják őket.</a:t>
            </a:r>
          </a:p>
          <a:p>
            <a:r>
              <a:rPr lang="hu-HU" dirty="0" smtClean="0">
                <a:solidFill>
                  <a:srgbClr val="01FD31"/>
                </a:solidFill>
              </a:rPr>
              <a:t>Hogyan kell kezelni?</a:t>
            </a:r>
          </a:p>
          <a:p>
            <a:r>
              <a:rPr lang="hu-HU" dirty="0" smtClean="0">
                <a:solidFill>
                  <a:srgbClr val="01FD31"/>
                </a:solidFill>
              </a:rPr>
              <a:t>„Az ember és az emberek közössége a célja és mértéke a médiumok kezelésének”</a:t>
            </a:r>
          </a:p>
        </p:txBody>
      </p:sp>
      <p:pic>
        <p:nvPicPr>
          <p:cNvPr id="92164" name="Picture 4" descr="fotogallerycardinaliattendonomessa"/>
          <p:cNvPicPr>
            <a:picLocks noChangeAspect="1" noChangeArrowheads="1"/>
          </p:cNvPicPr>
          <p:nvPr/>
        </p:nvPicPr>
        <p:blipFill>
          <a:blip r:embed="rId3"/>
          <a:srcRect/>
          <a:stretch>
            <a:fillRect/>
          </a:stretch>
        </p:blipFill>
        <p:spPr bwMode="auto">
          <a:xfrm>
            <a:off x="7072330" y="142852"/>
            <a:ext cx="2071670" cy="18946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fade">
                                      <p:cBhvr>
                                        <p:cTn id="7" dur="20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idx="4294967295"/>
          </p:nvPr>
        </p:nvSpPr>
        <p:spPr/>
        <p:txBody>
          <a:bodyPr/>
          <a:lstStyle/>
          <a:p>
            <a:r>
              <a:rPr lang="hu-HU" dirty="0" err="1" smtClean="0"/>
              <a:t>Communio</a:t>
            </a:r>
            <a:r>
              <a:rPr lang="hu-HU" dirty="0" smtClean="0"/>
              <a:t> et </a:t>
            </a:r>
            <a:r>
              <a:rPr lang="hu-HU" dirty="0" err="1" smtClean="0"/>
              <a:t>progressio</a:t>
            </a:r>
            <a:endParaRPr lang="hu-HU" dirty="0" smtClean="0"/>
          </a:p>
        </p:txBody>
      </p:sp>
      <p:sp>
        <p:nvSpPr>
          <p:cNvPr id="94211" name="Rectangle 3"/>
          <p:cNvSpPr>
            <a:spLocks noGrp="1"/>
          </p:cNvSpPr>
          <p:nvPr>
            <p:ph type="body" idx="4294967295"/>
          </p:nvPr>
        </p:nvSpPr>
        <p:spPr/>
        <p:txBody>
          <a:bodyPr/>
          <a:lstStyle/>
          <a:p>
            <a:r>
              <a:rPr lang="hu-HU" dirty="0" smtClean="0">
                <a:solidFill>
                  <a:srgbClr val="01FD31"/>
                </a:solidFill>
              </a:rPr>
              <a:t>A katolikusok közreműködése a tömegtájékoztatásban</a:t>
            </a:r>
          </a:p>
          <a:p>
            <a:r>
              <a:rPr lang="hu-HU" dirty="0" smtClean="0">
                <a:solidFill>
                  <a:srgbClr val="01FD31"/>
                </a:solidFill>
              </a:rPr>
              <a:t>Aktív szerepvállalás a médiumokban</a:t>
            </a:r>
          </a:p>
          <a:p>
            <a:pPr lvl="1"/>
            <a:r>
              <a:rPr lang="hu-HU" dirty="0" smtClean="0">
                <a:solidFill>
                  <a:srgbClr val="01FD31"/>
                </a:solidFill>
              </a:rPr>
              <a:t>Sajtó</a:t>
            </a:r>
          </a:p>
          <a:p>
            <a:pPr lvl="1"/>
            <a:r>
              <a:rPr lang="hu-HU" dirty="0" smtClean="0">
                <a:solidFill>
                  <a:srgbClr val="01FD31"/>
                </a:solidFill>
              </a:rPr>
              <a:t>Film</a:t>
            </a:r>
          </a:p>
          <a:p>
            <a:pPr lvl="1"/>
            <a:r>
              <a:rPr lang="hu-HU" dirty="0" smtClean="0">
                <a:solidFill>
                  <a:srgbClr val="01FD31"/>
                </a:solidFill>
              </a:rPr>
              <a:t>Rádió és televízió</a:t>
            </a:r>
          </a:p>
          <a:p>
            <a:pPr lvl="1"/>
            <a:r>
              <a:rPr lang="hu-HU" dirty="0" smtClean="0">
                <a:solidFill>
                  <a:srgbClr val="01FD31"/>
                </a:solidFill>
              </a:rPr>
              <a:t>Színház</a:t>
            </a:r>
            <a:endParaRPr lang="hu-HU" dirty="0" smtClean="0">
              <a:solidFill>
                <a:srgbClr val="01FD31"/>
              </a:solidFill>
              <a:latin typeface="Arial" pitchFamily="34" charset="0"/>
            </a:endParaRPr>
          </a:p>
          <a:p>
            <a:r>
              <a:rPr lang="hu-HU" dirty="0" smtClean="0">
                <a:solidFill>
                  <a:srgbClr val="01FD31"/>
                </a:solidFill>
                <a:latin typeface="Arial" pitchFamily="34" charset="0"/>
              </a:rPr>
              <a:t>Felelős keresztények</a:t>
            </a:r>
          </a:p>
          <a:p>
            <a:pPr lvl="1"/>
            <a:r>
              <a:rPr lang="hu-HU" dirty="0" smtClean="0">
                <a:solidFill>
                  <a:srgbClr val="01FD31"/>
                </a:solidFill>
                <a:latin typeface="Arial" pitchFamily="34" charset="0"/>
              </a:rPr>
              <a:t>Profán média kihasználása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r>
              <a:rPr lang="hu-HU" dirty="0" smtClean="0"/>
              <a:t>Két tanítvány indul Jeruzsálemből </a:t>
            </a:r>
            <a:r>
              <a:rPr lang="hu-HU" dirty="0" err="1" smtClean="0"/>
              <a:t>Emmauszba</a:t>
            </a:r>
            <a:endParaRPr lang="hu-HU" dirty="0" smtClean="0"/>
          </a:p>
          <a:p>
            <a:pPr lvl="1"/>
            <a:r>
              <a:rPr lang="hu-HU" dirty="0" smtClean="0"/>
              <a:t>Jézus megszólítja őket</a:t>
            </a:r>
          </a:p>
          <a:p>
            <a:pPr lvl="1"/>
            <a:r>
              <a:rPr lang="hu-HU" dirty="0" smtClean="0"/>
              <a:t>Figyel</a:t>
            </a:r>
          </a:p>
          <a:p>
            <a:pPr lvl="1"/>
            <a:r>
              <a:rPr lang="hu-HU" dirty="0" smtClean="0"/>
              <a:t>Hallgat</a:t>
            </a:r>
          </a:p>
          <a:p>
            <a:pPr lvl="1"/>
            <a:r>
              <a:rPr lang="hu-HU" dirty="0" smtClean="0"/>
              <a:t>Magyaráz</a:t>
            </a:r>
          </a:p>
          <a:p>
            <a:pPr lvl="1"/>
            <a:r>
              <a:rPr lang="hu-HU" dirty="0" smtClean="0"/>
              <a:t>-&gt; Velük van, velük étkezik</a:t>
            </a:r>
          </a:p>
          <a:p>
            <a:pPr lvl="1"/>
            <a:r>
              <a:rPr lang="hu-HU" dirty="0" smtClean="0"/>
              <a:t>--</a:t>
            </a:r>
            <a:r>
              <a:rPr lang="hu-HU" dirty="0" smtClean="0">
                <a:sym typeface="Wingdings" pitchFamily="2" charset="2"/>
              </a:rPr>
              <a:t> Felismerik a kenyértörésben</a:t>
            </a:r>
          </a:p>
          <a:p>
            <a:pPr lvl="2"/>
            <a:r>
              <a:rPr lang="hu-HU" dirty="0" smtClean="0">
                <a:sym typeface="Wingdings" pitchFamily="2" charset="2"/>
              </a:rPr>
              <a:t>Mi lett volna ha…</a:t>
            </a:r>
          </a:p>
          <a:p>
            <a:pPr lvl="2">
              <a:buNone/>
            </a:pPr>
            <a:r>
              <a:rPr lang="hu-HU" dirty="0" smtClean="0">
                <a:sym typeface="Wingdings" pitchFamily="2" charset="2"/>
              </a:rPr>
              <a:t>		</a:t>
            </a:r>
            <a:r>
              <a:rPr lang="hu-HU" dirty="0" smtClean="0">
                <a:sym typeface="Wingdings" pitchFamily="2" charset="2"/>
              </a:rPr>
              <a:t>	Nem szólít meg?</a:t>
            </a:r>
          </a:p>
          <a:p>
            <a:pPr lvl="2">
              <a:buNone/>
            </a:pPr>
            <a:r>
              <a:rPr lang="hu-HU" dirty="0" smtClean="0">
                <a:sym typeface="Wingdings" pitchFamily="2" charset="2"/>
              </a:rPr>
              <a:t>	</a:t>
            </a:r>
            <a:r>
              <a:rPr lang="hu-HU" dirty="0" smtClean="0">
                <a:sym typeface="Wingdings" pitchFamily="2" charset="2"/>
              </a:rPr>
              <a:t>		Ha nem hallgat meg?</a:t>
            </a:r>
            <a:endParaRPr lang="hu-HU" dirty="0"/>
          </a:p>
        </p:txBody>
      </p:sp>
      <p:sp>
        <p:nvSpPr>
          <p:cNvPr id="2" name="Cím 1"/>
          <p:cNvSpPr>
            <a:spLocks noGrp="1"/>
          </p:cNvSpPr>
          <p:nvPr>
            <p:ph type="title"/>
          </p:nvPr>
        </p:nvSpPr>
        <p:spPr/>
        <p:txBody>
          <a:bodyPr/>
          <a:lstStyle/>
          <a:p>
            <a:r>
              <a:rPr lang="hu-HU" dirty="0" smtClean="0"/>
              <a:t>Jézus és a kommunikáció</a:t>
            </a:r>
            <a:endParaRPr lang="hu-HU" dirty="0"/>
          </a:p>
        </p:txBody>
      </p:sp>
      <p:pic>
        <p:nvPicPr>
          <p:cNvPr id="2050" name="Picture 2"/>
          <p:cNvPicPr>
            <a:picLocks noChangeAspect="1" noChangeArrowheads="1"/>
          </p:cNvPicPr>
          <p:nvPr/>
        </p:nvPicPr>
        <p:blipFill>
          <a:blip r:embed="rId2"/>
          <a:srcRect/>
          <a:stretch>
            <a:fillRect/>
          </a:stretch>
        </p:blipFill>
        <p:spPr bwMode="auto">
          <a:xfrm>
            <a:off x="6000760" y="1928802"/>
            <a:ext cx="2857500" cy="2143125"/>
          </a:xfrm>
          <a:prstGeom prst="rect">
            <a:avLst/>
          </a:prstGeom>
          <a:noFill/>
          <a:ln w="9525">
            <a:noFill/>
            <a:miter lim="800000"/>
            <a:headEnd/>
            <a:tailEnd/>
          </a:ln>
          <a:effec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idx="4294967295"/>
          </p:nvPr>
        </p:nvSpPr>
        <p:spPr/>
        <p:txBody>
          <a:bodyPr/>
          <a:lstStyle/>
          <a:p>
            <a:r>
              <a:rPr lang="hu-HU" dirty="0" err="1" smtClean="0"/>
              <a:t>Aetatis</a:t>
            </a:r>
            <a:r>
              <a:rPr lang="hu-HU" dirty="0" smtClean="0"/>
              <a:t> </a:t>
            </a:r>
            <a:r>
              <a:rPr lang="hu-HU" dirty="0" err="1" smtClean="0"/>
              <a:t>novae</a:t>
            </a:r>
            <a:endParaRPr lang="hu-HU" dirty="0" smtClean="0"/>
          </a:p>
        </p:txBody>
      </p:sp>
      <p:sp>
        <p:nvSpPr>
          <p:cNvPr id="96259" name="Rectangle 3"/>
          <p:cNvSpPr>
            <a:spLocks noGrp="1"/>
          </p:cNvSpPr>
          <p:nvPr>
            <p:ph type="body" idx="4294967295"/>
          </p:nvPr>
        </p:nvSpPr>
        <p:spPr/>
        <p:txBody>
          <a:bodyPr/>
          <a:lstStyle/>
          <a:p>
            <a:r>
              <a:rPr lang="hu-HU" dirty="0" smtClean="0">
                <a:solidFill>
                  <a:srgbClr val="01FD31"/>
                </a:solidFill>
              </a:rPr>
              <a:t>Az emberi kommunikáció forradalma</a:t>
            </a:r>
          </a:p>
          <a:p>
            <a:r>
              <a:rPr lang="hu-HU" dirty="0" smtClean="0">
                <a:solidFill>
                  <a:srgbClr val="01FD31"/>
                </a:solidFill>
              </a:rPr>
              <a:t>A média az </a:t>
            </a:r>
            <a:r>
              <a:rPr lang="hu-HU" u="sng" dirty="0" smtClean="0">
                <a:solidFill>
                  <a:srgbClr val="01FD31"/>
                </a:solidFill>
              </a:rPr>
              <a:t>egyházi közösség</a:t>
            </a:r>
            <a:r>
              <a:rPr lang="hu-HU" dirty="0" smtClean="0">
                <a:solidFill>
                  <a:srgbClr val="01FD31"/>
                </a:solidFill>
              </a:rPr>
              <a:t> szolgálatában</a:t>
            </a:r>
          </a:p>
          <a:p>
            <a:r>
              <a:rPr lang="hu-HU" dirty="0" smtClean="0">
                <a:solidFill>
                  <a:srgbClr val="01FD31"/>
                </a:solidFill>
              </a:rPr>
              <a:t>A média az újraevangelizálás szolgálatában</a:t>
            </a:r>
            <a:endParaRPr lang="hu-HU" dirty="0" smtClean="0">
              <a:solidFill>
                <a:srgbClr val="01FD31"/>
              </a:solidFill>
              <a:latin typeface="Arial" pitchFamily="34" charset="0"/>
            </a:endParaRPr>
          </a:p>
          <a:p>
            <a:pPr lvl="1"/>
            <a:r>
              <a:rPr lang="hu-HU" dirty="0" smtClean="0">
                <a:solidFill>
                  <a:srgbClr val="01FD31"/>
                </a:solidFill>
                <a:latin typeface="Arial" pitchFamily="34" charset="0"/>
              </a:rPr>
              <a:t>A katolikus média hangsúlyosabbá tétele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idx="4294967295"/>
          </p:nvPr>
        </p:nvSpPr>
        <p:spPr/>
        <p:txBody>
          <a:bodyPr>
            <a:normAutofit fontScale="90000"/>
          </a:bodyPr>
          <a:lstStyle/>
          <a:p>
            <a:r>
              <a:rPr lang="hu-HU" sz="4600" dirty="0" smtClean="0"/>
              <a:t>Tömegtájékoztatás Pápai Tanácsa</a:t>
            </a:r>
          </a:p>
        </p:txBody>
      </p:sp>
      <p:sp>
        <p:nvSpPr>
          <p:cNvPr id="98307" name="Rectangle 3"/>
          <p:cNvSpPr>
            <a:spLocks noGrp="1"/>
          </p:cNvSpPr>
          <p:nvPr>
            <p:ph type="body" idx="4294967295"/>
          </p:nvPr>
        </p:nvSpPr>
        <p:spPr/>
        <p:txBody>
          <a:bodyPr/>
          <a:lstStyle/>
          <a:p>
            <a:pPr>
              <a:lnSpc>
                <a:spcPct val="90000"/>
              </a:lnSpc>
            </a:pPr>
            <a:r>
              <a:rPr lang="hu-HU" dirty="0" smtClean="0">
                <a:solidFill>
                  <a:srgbClr val="01FD31"/>
                </a:solidFill>
              </a:rPr>
              <a:t>Az Egyháznak megbízatása van az evangélium hirdetésére az idők végéig.</a:t>
            </a:r>
          </a:p>
          <a:p>
            <a:pPr>
              <a:lnSpc>
                <a:spcPct val="90000"/>
              </a:lnSpc>
            </a:pPr>
            <a:r>
              <a:rPr lang="hu-HU" dirty="0" smtClean="0">
                <a:solidFill>
                  <a:srgbClr val="01FD31"/>
                </a:solidFill>
              </a:rPr>
              <a:t>Kommunikáció példaképe és mértéke:</a:t>
            </a:r>
          </a:p>
          <a:p>
            <a:pPr lvl="1">
              <a:lnSpc>
                <a:spcPct val="90000"/>
              </a:lnSpc>
            </a:pPr>
            <a:r>
              <a:rPr lang="hu-HU" dirty="0" smtClean="0">
                <a:solidFill>
                  <a:srgbClr val="01FD31"/>
                </a:solidFill>
              </a:rPr>
              <a:t>Krisztus</a:t>
            </a:r>
          </a:p>
          <a:p>
            <a:pPr lvl="2">
              <a:lnSpc>
                <a:spcPct val="90000"/>
              </a:lnSpc>
            </a:pPr>
            <a:r>
              <a:rPr lang="hu-HU" dirty="0" smtClean="0">
                <a:solidFill>
                  <a:srgbClr val="01FD31"/>
                </a:solidFill>
              </a:rPr>
              <a:t>Figyelem az emberek iránt</a:t>
            </a:r>
          </a:p>
          <a:p>
            <a:pPr lvl="2">
              <a:lnSpc>
                <a:spcPct val="90000"/>
              </a:lnSpc>
            </a:pPr>
            <a:r>
              <a:rPr lang="hu-HU" dirty="0" smtClean="0">
                <a:solidFill>
                  <a:srgbClr val="01FD31"/>
                </a:solidFill>
              </a:rPr>
              <a:t>Azonosulás</a:t>
            </a:r>
          </a:p>
          <a:p>
            <a:pPr lvl="2">
              <a:lnSpc>
                <a:spcPct val="90000"/>
              </a:lnSpc>
            </a:pPr>
            <a:r>
              <a:rPr lang="hu-HU" dirty="0" smtClean="0">
                <a:solidFill>
                  <a:srgbClr val="01FD31"/>
                </a:solidFill>
              </a:rPr>
              <a:t>Együtt szenvedés</a:t>
            </a:r>
          </a:p>
          <a:p>
            <a:pPr lvl="2">
              <a:lnSpc>
                <a:spcPct val="90000"/>
              </a:lnSpc>
            </a:pPr>
            <a:r>
              <a:rPr lang="hu-HU" dirty="0" smtClean="0">
                <a:solidFill>
                  <a:srgbClr val="01FD31"/>
                </a:solidFill>
              </a:rPr>
              <a:t>-&gt; „Szent Interaktivitás”</a:t>
            </a:r>
          </a:p>
          <a:p>
            <a:pPr lvl="1">
              <a:lnSpc>
                <a:spcPct val="90000"/>
              </a:lnSpc>
            </a:pPr>
            <a:r>
              <a:rPr lang="hu-HU" dirty="0" smtClean="0">
                <a:solidFill>
                  <a:srgbClr val="01FD31"/>
                </a:solidFill>
              </a:rPr>
              <a:t>Krisztus a kommunikáció mestere</a:t>
            </a:r>
          </a:p>
        </p:txBody>
      </p:sp>
      <p:pic>
        <p:nvPicPr>
          <p:cNvPr id="98308" name="Picture 4" descr="adult"/>
          <p:cNvPicPr>
            <a:picLocks noChangeAspect="1" noChangeArrowheads="1"/>
          </p:cNvPicPr>
          <p:nvPr/>
        </p:nvPicPr>
        <p:blipFill>
          <a:blip r:embed="rId3"/>
          <a:srcRect/>
          <a:stretch>
            <a:fillRect/>
          </a:stretch>
        </p:blipFill>
        <p:spPr bwMode="auto">
          <a:xfrm>
            <a:off x="5214942" y="5286388"/>
            <a:ext cx="3492500" cy="13096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fade">
                                      <p:cBhvr>
                                        <p:cTn id="7" dur="2000"/>
                                        <p:tgtEl>
                                          <p:spTgt spid="98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r>
              <a:rPr lang="hu-HU" dirty="0" smtClean="0">
                <a:solidFill>
                  <a:srgbClr val="7030A0"/>
                </a:solidFill>
              </a:rPr>
              <a:t>A rosszul elosztott média:</a:t>
            </a:r>
          </a:p>
          <a:p>
            <a:pPr lvl="1"/>
            <a:r>
              <a:rPr lang="hu-HU" dirty="0" smtClean="0">
                <a:solidFill>
                  <a:srgbClr val="7030A0"/>
                </a:solidFill>
              </a:rPr>
              <a:t>Szociális csapdát </a:t>
            </a:r>
            <a:endParaRPr lang="hu-HU" dirty="0" smtClean="0">
              <a:solidFill>
                <a:srgbClr val="7030A0"/>
              </a:solidFill>
            </a:endParaRPr>
          </a:p>
          <a:p>
            <a:pPr lvl="1"/>
            <a:r>
              <a:rPr lang="hu-HU" dirty="0" smtClean="0">
                <a:solidFill>
                  <a:srgbClr val="7030A0"/>
                </a:solidFill>
              </a:rPr>
              <a:t>eredményezhet</a:t>
            </a:r>
            <a:endParaRPr lang="hu-HU" dirty="0" smtClean="0">
              <a:solidFill>
                <a:srgbClr val="7030A0"/>
              </a:solidFill>
            </a:endParaRPr>
          </a:p>
          <a:p>
            <a:pPr lvl="2"/>
            <a:r>
              <a:rPr lang="hu-HU" dirty="0" smtClean="0">
                <a:solidFill>
                  <a:srgbClr val="7030A0"/>
                </a:solidFill>
              </a:rPr>
              <a:t>Egyoldalú információelosztás</a:t>
            </a:r>
          </a:p>
          <a:p>
            <a:pPr lvl="2"/>
            <a:r>
              <a:rPr lang="hu-HU" dirty="0" smtClean="0">
                <a:solidFill>
                  <a:srgbClr val="7030A0"/>
                </a:solidFill>
              </a:rPr>
              <a:t>Manipuláció</a:t>
            </a:r>
          </a:p>
          <a:p>
            <a:pPr lvl="3">
              <a:buFont typeface="Wingdings 2" pitchFamily="18" charset="2"/>
              <a:buNone/>
            </a:pPr>
            <a:r>
              <a:rPr lang="hu-HU" dirty="0" smtClean="0">
                <a:solidFill>
                  <a:srgbClr val="7030A0"/>
                </a:solidFill>
              </a:rPr>
              <a:t>Copyright, személyi jogok</a:t>
            </a:r>
          </a:p>
          <a:p>
            <a:pPr lvl="3">
              <a:buFont typeface="Wingdings 2" pitchFamily="18" charset="2"/>
              <a:buNone/>
            </a:pPr>
            <a:r>
              <a:rPr lang="hu-HU" dirty="0" smtClean="0">
                <a:solidFill>
                  <a:srgbClr val="7030A0"/>
                </a:solidFill>
              </a:rPr>
              <a:t>Tiszteletben tartása</a:t>
            </a:r>
          </a:p>
          <a:p>
            <a:pPr lvl="2"/>
            <a:r>
              <a:rPr lang="hu-HU" dirty="0" smtClean="0">
                <a:solidFill>
                  <a:srgbClr val="7030A0"/>
                </a:solidFill>
              </a:rPr>
              <a:t>Gazdasági kényszer</a:t>
            </a:r>
            <a:endParaRPr lang="hu-HU" dirty="0" smtClean="0">
              <a:solidFill>
                <a:srgbClr val="7030A0"/>
              </a:solidFill>
              <a:latin typeface="Arial" pitchFamily="34" charset="0"/>
            </a:endParaRPr>
          </a:p>
          <a:p>
            <a:r>
              <a:rPr lang="hu-HU" dirty="0" smtClean="0">
                <a:solidFill>
                  <a:srgbClr val="7030A0"/>
                </a:solidFill>
                <a:latin typeface="Arial" pitchFamily="34" charset="0"/>
              </a:rPr>
              <a:t>Ma a katolikus lakosság több mint 90 %-a nem ismeri az egyház aktuális tanítását</a:t>
            </a:r>
          </a:p>
          <a:p>
            <a:endParaRPr lang="hu-HU" dirty="0"/>
          </a:p>
        </p:txBody>
      </p:sp>
      <p:sp>
        <p:nvSpPr>
          <p:cNvPr id="3" name="Cím 2"/>
          <p:cNvSpPr>
            <a:spLocks noGrp="1"/>
          </p:cNvSpPr>
          <p:nvPr>
            <p:ph type="title"/>
          </p:nvPr>
        </p:nvSpPr>
        <p:spPr/>
        <p:txBody>
          <a:bodyPr/>
          <a:lstStyle/>
          <a:p>
            <a:r>
              <a:rPr lang="hu-HU" dirty="0" smtClean="0">
                <a:latin typeface="Arial" pitchFamily="34" charset="0"/>
              </a:rPr>
              <a:t>Szociális csapda</a:t>
            </a:r>
            <a:endParaRPr lang="hu-HU" dirty="0"/>
          </a:p>
        </p:txBody>
      </p:sp>
      <p:pic>
        <p:nvPicPr>
          <p:cNvPr id="4" name="Picture 4" descr="ketrec"/>
          <p:cNvPicPr>
            <a:picLocks noChangeAspect="1" noChangeArrowheads="1"/>
          </p:cNvPicPr>
          <p:nvPr/>
        </p:nvPicPr>
        <p:blipFill>
          <a:blip r:embed="rId2"/>
          <a:srcRect/>
          <a:stretch>
            <a:fillRect/>
          </a:stretch>
        </p:blipFill>
        <p:spPr bwMode="auto">
          <a:xfrm>
            <a:off x="5580062" y="1643050"/>
            <a:ext cx="3563938" cy="270351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r>
              <a:rPr lang="hu-HU" dirty="0" smtClean="0"/>
              <a:t>Lehetőségek:</a:t>
            </a:r>
          </a:p>
          <a:p>
            <a:pPr lvl="1"/>
            <a:endParaRPr lang="hu-HU"/>
          </a:p>
        </p:txBody>
      </p:sp>
      <p:sp>
        <p:nvSpPr>
          <p:cNvPr id="2" name="Cím 1"/>
          <p:cNvSpPr>
            <a:spLocks noGrp="1"/>
          </p:cNvSpPr>
          <p:nvPr>
            <p:ph type="title"/>
          </p:nvPr>
        </p:nvSpPr>
        <p:spPr/>
        <p:txBody>
          <a:bodyPr/>
          <a:lstStyle/>
          <a:p>
            <a:r>
              <a:rPr lang="hu-HU" dirty="0" smtClean="0"/>
              <a:t>Jézus és az Internet</a:t>
            </a:r>
            <a:endParaRPr lang="hu-HU" dirty="0"/>
          </a:p>
        </p:txBody>
      </p:sp>
    </p:spTree>
  </p:cSld>
  <p:clrMapOvr>
    <a:masterClrMapping/>
  </p:clrMapOvr>
  <p:transition>
    <p:pull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endParaRPr lang="hu-HU"/>
          </a:p>
        </p:txBody>
      </p:sp>
      <p:sp>
        <p:nvSpPr>
          <p:cNvPr id="2" name="Cím 1"/>
          <p:cNvSpPr>
            <a:spLocks noGrp="1"/>
          </p:cNvSpPr>
          <p:nvPr>
            <p:ph type="title"/>
          </p:nvPr>
        </p:nvSpPr>
        <p:spPr/>
        <p:txBody>
          <a:bodyPr/>
          <a:lstStyle/>
          <a:p>
            <a:endParaRPr lang="hu-HU" dirty="0"/>
          </a:p>
        </p:txBody>
      </p:sp>
    </p:spTree>
  </p:cSld>
  <p:clrMapOvr>
    <a:masterClrMapping/>
  </p:clrMapOvr>
  <p:transition>
    <p:pull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smtClean="0"/>
              <a:t>Jézus és a tömegkommunikáció</a:t>
            </a:r>
            <a:endParaRPr lang="hu-HU" dirty="0"/>
          </a:p>
        </p:txBody>
      </p:sp>
      <p:pic>
        <p:nvPicPr>
          <p:cNvPr id="6" name="Hegyi.wmv">
            <a:hlinkClick r:id="" action="ppaction://media"/>
          </p:cNvPr>
          <p:cNvPicPr>
            <a:picLocks noGrp="1" noRot="1" noChangeAspect="1"/>
          </p:cNvPicPr>
          <p:nvPr>
            <p:ph idx="1"/>
            <a:videoFile r:link="rId1"/>
          </p:nvPr>
        </p:nvPicPr>
        <p:blipFill>
          <a:blip r:embed="rId3"/>
          <a:stretch>
            <a:fillRect/>
          </a:stretch>
        </p:blipFill>
        <p:spPr>
          <a:xfrm>
            <a:off x="1524000" y="1458913"/>
            <a:ext cx="6096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1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r>
              <a:rPr lang="hu-HU" dirty="0" smtClean="0"/>
              <a:t>Jézus és a hegyi beszéd</a:t>
            </a:r>
          </a:p>
          <a:p>
            <a:pPr lvl="1"/>
            <a:r>
              <a:rPr lang="hu-HU" dirty="0" smtClean="0"/>
              <a:t>Jézus használja a létező eszközöket</a:t>
            </a:r>
          </a:p>
          <a:p>
            <a:pPr lvl="2"/>
            <a:r>
              <a:rPr lang="hu-HU" dirty="0" smtClean="0"/>
              <a:t>Anyagi eszközök</a:t>
            </a:r>
          </a:p>
          <a:p>
            <a:pPr lvl="2"/>
            <a:r>
              <a:rPr lang="hu-HU" dirty="0" smtClean="0"/>
              <a:t>Emberi (humán) erőforrások</a:t>
            </a:r>
          </a:p>
          <a:p>
            <a:pPr lvl="1"/>
            <a:r>
              <a:rPr lang="hu-HU" dirty="0" smtClean="0"/>
              <a:t>Megszólítja a hallgatóit </a:t>
            </a:r>
          </a:p>
          <a:p>
            <a:pPr lvl="1"/>
            <a:r>
              <a:rPr lang="hu-HU" dirty="0" smtClean="0"/>
              <a:t>és kapcsolatban marad velük</a:t>
            </a:r>
          </a:p>
          <a:p>
            <a:pPr lvl="1"/>
            <a:r>
              <a:rPr lang="hu-HU" dirty="0" smtClean="0"/>
              <a:t>Tanít</a:t>
            </a:r>
          </a:p>
          <a:p>
            <a:pPr lvl="1"/>
            <a:r>
              <a:rPr lang="hu-HU" dirty="0" smtClean="0"/>
              <a:t>Interaktív marad</a:t>
            </a:r>
          </a:p>
          <a:p>
            <a:pPr lvl="1"/>
            <a:endParaRPr lang="hu-HU" dirty="0" smtClean="0"/>
          </a:p>
        </p:txBody>
      </p:sp>
      <p:sp>
        <p:nvSpPr>
          <p:cNvPr id="3" name="Cím 2"/>
          <p:cNvSpPr>
            <a:spLocks noGrp="1"/>
          </p:cNvSpPr>
          <p:nvPr>
            <p:ph type="title"/>
          </p:nvPr>
        </p:nvSpPr>
        <p:spPr/>
        <p:txBody>
          <a:bodyPr>
            <a:normAutofit/>
          </a:bodyPr>
          <a:lstStyle/>
          <a:p>
            <a:r>
              <a:rPr lang="hu-HU" dirty="0" smtClean="0"/>
              <a:t>Jézus és a tömegkommunikáció</a:t>
            </a:r>
            <a:endParaRPr lang="hu-HU" dirty="0"/>
          </a:p>
        </p:txBody>
      </p:sp>
      <p:pic>
        <p:nvPicPr>
          <p:cNvPr id="3074" name="Picture 2"/>
          <p:cNvPicPr>
            <a:picLocks noChangeAspect="1" noChangeArrowheads="1"/>
          </p:cNvPicPr>
          <p:nvPr/>
        </p:nvPicPr>
        <p:blipFill>
          <a:blip r:embed="rId2"/>
          <a:srcRect/>
          <a:stretch>
            <a:fillRect/>
          </a:stretch>
        </p:blipFill>
        <p:spPr bwMode="auto">
          <a:xfrm>
            <a:off x="5786446" y="2928934"/>
            <a:ext cx="3048000" cy="3409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lstStyle/>
          <a:p>
            <a:r>
              <a:rPr lang="hu-HU" dirty="0" smtClean="0"/>
              <a:t>Napjainkban a Kommunikáció szerteágazó</a:t>
            </a:r>
          </a:p>
          <a:p>
            <a:pPr lvl="1"/>
            <a:r>
              <a:rPr lang="hu-HU" dirty="0" smtClean="0"/>
              <a:t>Média</a:t>
            </a:r>
          </a:p>
          <a:p>
            <a:pPr lvl="2"/>
            <a:r>
              <a:rPr lang="hu-HU" dirty="0" smtClean="0"/>
              <a:t>Kapott információk</a:t>
            </a:r>
          </a:p>
          <a:p>
            <a:pPr lvl="2"/>
            <a:r>
              <a:rPr lang="hu-HU" dirty="0" smtClean="0"/>
              <a:t>Általunk alkotott hírek</a:t>
            </a:r>
          </a:p>
          <a:p>
            <a:pPr lvl="1"/>
            <a:r>
              <a:rPr lang="hu-HU" dirty="0" smtClean="0"/>
              <a:t>Emberek közötti kommunikáció</a:t>
            </a:r>
          </a:p>
          <a:p>
            <a:pPr lvl="1"/>
            <a:r>
              <a:rPr lang="hu-HU" dirty="0" smtClean="0"/>
              <a:t>Önmagunkra való reflexió</a:t>
            </a:r>
          </a:p>
          <a:p>
            <a:pPr lvl="1"/>
            <a:r>
              <a:rPr lang="hu-HU" dirty="0" smtClean="0"/>
              <a:t>Istennel való kommunikáció</a:t>
            </a:r>
          </a:p>
        </p:txBody>
      </p:sp>
      <p:sp>
        <p:nvSpPr>
          <p:cNvPr id="3" name="Cím 2"/>
          <p:cNvSpPr>
            <a:spLocks noGrp="1"/>
          </p:cNvSpPr>
          <p:nvPr>
            <p:ph type="title"/>
          </p:nvPr>
        </p:nvSpPr>
        <p:spPr/>
        <p:txBody>
          <a:bodyPr>
            <a:normAutofit/>
          </a:bodyPr>
          <a:lstStyle/>
          <a:p>
            <a:r>
              <a:rPr lang="hu-HU" dirty="0" smtClean="0"/>
              <a:t>Információs </a:t>
            </a:r>
            <a:r>
              <a:rPr lang="hu-HU" dirty="0" smtClean="0"/>
              <a:t>özönvíz</a:t>
            </a:r>
            <a:endParaRPr lang="hu-HU" dirty="0"/>
          </a:p>
        </p:txBody>
      </p:sp>
      <p:pic>
        <p:nvPicPr>
          <p:cNvPr id="4" name="Picture 5" descr="lustige Bilder - Bildnummer 8502">
            <a:hlinkClick r:id="rId2"/>
          </p:cNvPr>
          <p:cNvPicPr>
            <a:picLocks noChangeAspect="1" noChangeArrowheads="1"/>
          </p:cNvPicPr>
          <p:nvPr/>
        </p:nvPicPr>
        <p:blipFill>
          <a:blip r:embed="rId3"/>
          <a:srcRect/>
          <a:stretch>
            <a:fillRect/>
          </a:stretch>
        </p:blipFill>
        <p:spPr bwMode="auto">
          <a:xfrm>
            <a:off x="6286512" y="2143116"/>
            <a:ext cx="2555875" cy="18335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77500" lnSpcReduction="20000"/>
          </a:bodyPr>
          <a:lstStyle/>
          <a:p>
            <a:r>
              <a:rPr lang="hu-HU" dirty="0" smtClean="0"/>
              <a:t>A kommunikáció alaptételei:</a:t>
            </a:r>
          </a:p>
          <a:p>
            <a:pPr lvl="0" hangingPunct="0"/>
            <a:r>
              <a:rPr lang="hu-HU" sz="2800" dirty="0" smtClean="0"/>
              <a:t>Nem </a:t>
            </a:r>
            <a:r>
              <a:rPr lang="hu-HU" sz="2800" dirty="0" smtClean="0"/>
              <a:t>lehet nem kommunikálni. </a:t>
            </a:r>
          </a:p>
          <a:p>
            <a:pPr lvl="0" hangingPunct="0"/>
            <a:r>
              <a:rPr lang="hu-HU" sz="2800" dirty="0" smtClean="0"/>
              <a:t>Minden </a:t>
            </a:r>
            <a:r>
              <a:rPr lang="hu-HU" sz="2800" dirty="0" smtClean="0"/>
              <a:t>kommunikációban jelen van egy tartalmi, és egy kapcsolati összetevő.</a:t>
            </a:r>
          </a:p>
          <a:p>
            <a:pPr lvl="0" hangingPunct="0"/>
            <a:r>
              <a:rPr lang="hu-HU" sz="2800" dirty="0" smtClean="0"/>
              <a:t>Az </a:t>
            </a:r>
            <a:r>
              <a:rPr lang="hu-HU" sz="2800" dirty="0" smtClean="0"/>
              <a:t>emberi viszonyok természetét a partnerek két- vagy többoldalú kommunikációs cseréjének tagoltsága (interpunkciója) határozza meg. </a:t>
            </a:r>
          </a:p>
          <a:p>
            <a:pPr lvl="0" hangingPunct="0"/>
            <a:r>
              <a:rPr lang="hu-HU" sz="2800" dirty="0" smtClean="0"/>
              <a:t>A </a:t>
            </a:r>
            <a:r>
              <a:rPr lang="hu-HU" sz="2800" dirty="0" smtClean="0"/>
              <a:t>kommunikáció digitális és analóg rendszerek által jut kifejezésre.</a:t>
            </a:r>
          </a:p>
          <a:p>
            <a:pPr lvl="0" hangingPunct="0"/>
            <a:r>
              <a:rPr lang="hu-HU" sz="2800" dirty="0" smtClean="0"/>
              <a:t>A </a:t>
            </a:r>
            <a:r>
              <a:rPr lang="hu-HU" sz="2800" dirty="0" smtClean="0"/>
              <a:t>kommunikáció, mint folyamat, kéttípusú lehet:</a:t>
            </a:r>
          </a:p>
          <a:p>
            <a:pPr lvl="1" hangingPunct="0"/>
            <a:r>
              <a:rPr lang="hu-HU" sz="2400" i="1" dirty="0" smtClean="0"/>
              <a:t>egyenrangú, szimmetrikus</a:t>
            </a:r>
            <a:endParaRPr lang="hu-HU" sz="2400" dirty="0" smtClean="0"/>
          </a:p>
          <a:p>
            <a:pPr lvl="1" hangingPunct="0"/>
            <a:r>
              <a:rPr lang="hu-HU" sz="2400" i="1" dirty="0" smtClean="0"/>
              <a:t>egyenlőtlen, komplementer</a:t>
            </a:r>
            <a:endParaRPr lang="hu-HU" sz="2400" dirty="0" smtClean="0"/>
          </a:p>
          <a:p>
            <a:pPr lvl="2" hangingPunct="0"/>
            <a:r>
              <a:rPr lang="hu-HU" sz="2200" dirty="0" smtClean="0"/>
              <a:t>A skizofrénia egyik fő okaként azt hozzák a pszichológusok, hogy a skizofrén beteg épp azt kísérli meg, hogy megszüntesse kommunikációját. A betegség ebből a lehetetlen próbálkozásból ered.</a:t>
            </a:r>
          </a:p>
          <a:p>
            <a:pPr lvl="1"/>
            <a:endParaRPr lang="hu-HU" dirty="0"/>
          </a:p>
        </p:txBody>
      </p:sp>
      <p:sp>
        <p:nvSpPr>
          <p:cNvPr id="3" name="Cím 2"/>
          <p:cNvSpPr>
            <a:spLocks noGrp="1"/>
          </p:cNvSpPr>
          <p:nvPr>
            <p:ph type="title"/>
          </p:nvPr>
        </p:nvSpPr>
        <p:spPr/>
        <p:txBody>
          <a:bodyPr/>
          <a:lstStyle/>
          <a:p>
            <a:r>
              <a:rPr lang="hu-HU" dirty="0" smtClean="0"/>
              <a:t>„Nem lehet nem kommunikálni”</a:t>
            </a:r>
            <a:endParaRPr lang="hu-H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rtalom helye 3"/>
          <p:cNvGraphicFramePr>
            <a:graphicFrameLocks noGrp="1"/>
          </p:cNvGraphicFramePr>
          <p:nvPr>
            <p:ph idx="1"/>
          </p:nvPr>
        </p:nvGraphicFramePr>
        <p:xfrm>
          <a:off x="1214414" y="2000240"/>
          <a:ext cx="7286676" cy="4429157"/>
        </p:xfrm>
        <a:graphic>
          <a:graphicData uri="http://schemas.openxmlformats.org/drawingml/2006/table">
            <a:tbl>
              <a:tblPr/>
              <a:tblGrid>
                <a:gridCol w="3715701"/>
                <a:gridCol w="3570975"/>
              </a:tblGrid>
              <a:tr h="721025">
                <a:tc>
                  <a:txBody>
                    <a:bodyPr/>
                    <a:lstStyle/>
                    <a:p>
                      <a:pPr algn="ctr" hangingPunct="0">
                        <a:lnSpc>
                          <a:spcPct val="150000"/>
                        </a:lnSpc>
                        <a:spcAft>
                          <a:spcPts val="0"/>
                        </a:spcAft>
                      </a:pPr>
                      <a:r>
                        <a:rPr lang="hu-HU" sz="2000" b="1" dirty="0">
                          <a:solidFill>
                            <a:schemeClr val="bg2">
                              <a:lumMod val="25000"/>
                            </a:schemeClr>
                          </a:solidFill>
                          <a:latin typeface="Arial"/>
                          <a:ea typeface="Times New Roman"/>
                          <a:cs typeface="Times New Roman"/>
                        </a:rPr>
                        <a:t>Tartalom</a:t>
                      </a:r>
                      <a:endParaRPr lang="hu-HU" sz="2000" b="1" dirty="0">
                        <a:solidFill>
                          <a:schemeClr val="bg2">
                            <a:lumMod val="25000"/>
                          </a:schemeClr>
                        </a:solidFill>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hu-HU" sz="2000" b="1" dirty="0">
                          <a:solidFill>
                            <a:schemeClr val="bg2">
                              <a:lumMod val="25000"/>
                            </a:schemeClr>
                          </a:solidFill>
                          <a:latin typeface="Arial"/>
                          <a:ea typeface="Times New Roman"/>
                          <a:cs typeface="Times New Roman"/>
                        </a:rPr>
                        <a:t>Kapcsolat</a:t>
                      </a:r>
                      <a:endParaRPr lang="hu-HU" sz="2000" b="1" dirty="0">
                        <a:solidFill>
                          <a:schemeClr val="bg2">
                            <a:lumMod val="25000"/>
                          </a:schemeClr>
                        </a:solidFill>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022">
                <a:tc>
                  <a:txBody>
                    <a:bodyPr/>
                    <a:lstStyle/>
                    <a:p>
                      <a:pPr algn="ctr" hangingPunct="0">
                        <a:lnSpc>
                          <a:spcPct val="150000"/>
                        </a:lnSpc>
                        <a:spcAft>
                          <a:spcPts val="0"/>
                        </a:spcAft>
                      </a:pPr>
                      <a:r>
                        <a:rPr lang="hu-HU" sz="2000" b="1" dirty="0">
                          <a:solidFill>
                            <a:srgbClr val="FF0000"/>
                          </a:solidFill>
                          <a:latin typeface="Arial"/>
                          <a:ea typeface="Times New Roman"/>
                          <a:cs typeface="Times New Roman"/>
                        </a:rPr>
                        <a:t>Amit mondok</a:t>
                      </a:r>
                      <a:endParaRPr lang="hu-HU" sz="2000" b="1" dirty="0">
                        <a:solidFill>
                          <a:srgbClr val="FF0000"/>
                        </a:solidFill>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hu-HU" sz="2000" b="1">
                          <a:solidFill>
                            <a:srgbClr val="FF0000"/>
                          </a:solidFill>
                          <a:latin typeface="Arial"/>
                          <a:ea typeface="Times New Roman"/>
                          <a:cs typeface="Times New Roman"/>
                        </a:rPr>
                        <a:t>Ahogyan mondom</a:t>
                      </a:r>
                      <a:endParaRPr lang="hu-HU" sz="2000" b="1">
                        <a:solidFill>
                          <a:srgbClr val="FF0000"/>
                        </a:solidFill>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022">
                <a:tc>
                  <a:txBody>
                    <a:bodyPr/>
                    <a:lstStyle/>
                    <a:p>
                      <a:pPr algn="ctr" hangingPunct="0">
                        <a:lnSpc>
                          <a:spcPct val="150000"/>
                        </a:lnSpc>
                        <a:spcAft>
                          <a:spcPts val="0"/>
                        </a:spcAft>
                      </a:pPr>
                      <a:r>
                        <a:rPr lang="hu-HU" sz="2000" b="1" dirty="0">
                          <a:solidFill>
                            <a:srgbClr val="FF0000"/>
                          </a:solidFill>
                          <a:latin typeface="Arial"/>
                          <a:ea typeface="Times New Roman"/>
                          <a:cs typeface="Times New Roman"/>
                        </a:rPr>
                        <a:t>Digitális</a:t>
                      </a:r>
                      <a:endParaRPr lang="hu-HU" sz="2000" b="1" dirty="0">
                        <a:solidFill>
                          <a:srgbClr val="FF0000"/>
                        </a:solidFill>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hu-HU" sz="2000" b="1" dirty="0">
                          <a:solidFill>
                            <a:srgbClr val="FF0000"/>
                          </a:solidFill>
                          <a:latin typeface="Arial"/>
                          <a:ea typeface="Times New Roman"/>
                          <a:cs typeface="Times New Roman"/>
                        </a:rPr>
                        <a:t>Analóg</a:t>
                      </a:r>
                      <a:endParaRPr lang="hu-HU" sz="2000" b="1" dirty="0">
                        <a:solidFill>
                          <a:srgbClr val="FF0000"/>
                        </a:solidFill>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022">
                <a:tc>
                  <a:txBody>
                    <a:bodyPr/>
                    <a:lstStyle/>
                    <a:p>
                      <a:pPr algn="ctr" hangingPunct="0">
                        <a:lnSpc>
                          <a:spcPct val="150000"/>
                        </a:lnSpc>
                        <a:spcAft>
                          <a:spcPts val="0"/>
                        </a:spcAft>
                      </a:pPr>
                      <a:r>
                        <a:rPr lang="hu-HU" sz="2000" b="1">
                          <a:solidFill>
                            <a:srgbClr val="FF0000"/>
                          </a:solidFill>
                          <a:latin typeface="Arial"/>
                          <a:ea typeface="Times New Roman"/>
                          <a:cs typeface="Times New Roman"/>
                        </a:rPr>
                        <a:t>Verbális csatorna</a:t>
                      </a:r>
                      <a:endParaRPr lang="hu-HU" sz="2000" b="1">
                        <a:solidFill>
                          <a:srgbClr val="FF0000"/>
                        </a:solidFill>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hu-HU" sz="2000" b="1" dirty="0">
                          <a:solidFill>
                            <a:srgbClr val="FF0000"/>
                          </a:solidFill>
                          <a:latin typeface="Arial"/>
                          <a:ea typeface="Times New Roman"/>
                          <a:cs typeface="Times New Roman"/>
                        </a:rPr>
                        <a:t>Nem verbális csatorna</a:t>
                      </a:r>
                      <a:endParaRPr lang="hu-HU" sz="2000" b="1" dirty="0">
                        <a:solidFill>
                          <a:srgbClr val="FF0000"/>
                        </a:solidFill>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022">
                <a:tc>
                  <a:txBody>
                    <a:bodyPr/>
                    <a:lstStyle/>
                    <a:p>
                      <a:pPr algn="ctr" hangingPunct="0">
                        <a:lnSpc>
                          <a:spcPct val="150000"/>
                        </a:lnSpc>
                        <a:spcAft>
                          <a:spcPts val="0"/>
                        </a:spcAft>
                      </a:pPr>
                      <a:r>
                        <a:rPr lang="hu-HU" sz="2000" b="1">
                          <a:solidFill>
                            <a:srgbClr val="FF0000"/>
                          </a:solidFill>
                          <a:latin typeface="Arial"/>
                          <a:ea typeface="Times New Roman"/>
                          <a:cs typeface="Times New Roman"/>
                        </a:rPr>
                        <a:t>Értelmi</a:t>
                      </a:r>
                      <a:endParaRPr lang="hu-HU" sz="2000" b="1">
                        <a:solidFill>
                          <a:srgbClr val="FF0000"/>
                        </a:solidFill>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hu-HU" sz="2000" b="1" dirty="0">
                          <a:solidFill>
                            <a:srgbClr val="FF0000"/>
                          </a:solidFill>
                          <a:latin typeface="Arial"/>
                          <a:ea typeface="Times New Roman"/>
                          <a:cs typeface="Times New Roman"/>
                        </a:rPr>
                        <a:t>Érzelmi</a:t>
                      </a:r>
                      <a:endParaRPr lang="hu-HU" sz="2000" b="1" dirty="0">
                        <a:solidFill>
                          <a:srgbClr val="FF0000"/>
                        </a:solidFill>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022">
                <a:tc>
                  <a:txBody>
                    <a:bodyPr/>
                    <a:lstStyle/>
                    <a:p>
                      <a:pPr algn="ctr" hangingPunct="0">
                        <a:lnSpc>
                          <a:spcPct val="150000"/>
                        </a:lnSpc>
                        <a:spcAft>
                          <a:spcPts val="0"/>
                        </a:spcAft>
                      </a:pPr>
                      <a:r>
                        <a:rPr lang="hu-HU" sz="2000" b="1">
                          <a:solidFill>
                            <a:srgbClr val="FF0000"/>
                          </a:solidFill>
                          <a:latin typeface="Arial"/>
                          <a:ea typeface="Times New Roman"/>
                          <a:cs typeface="Times New Roman"/>
                        </a:rPr>
                        <a:t>Szavak</a:t>
                      </a:r>
                      <a:endParaRPr lang="hu-HU" sz="2000" b="1">
                        <a:solidFill>
                          <a:srgbClr val="FF0000"/>
                        </a:solidFill>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hu-HU" sz="2000" b="1" dirty="0">
                          <a:solidFill>
                            <a:srgbClr val="FF0000"/>
                          </a:solidFill>
                          <a:latin typeface="Arial"/>
                          <a:ea typeface="Times New Roman"/>
                          <a:cs typeface="Times New Roman"/>
                        </a:rPr>
                        <a:t>Interpunkció</a:t>
                      </a:r>
                      <a:endParaRPr lang="hu-HU" sz="2000" b="1" dirty="0">
                        <a:solidFill>
                          <a:srgbClr val="FF0000"/>
                        </a:solidFill>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022">
                <a:tc>
                  <a:txBody>
                    <a:bodyPr/>
                    <a:lstStyle/>
                    <a:p>
                      <a:pPr algn="ctr" hangingPunct="0">
                        <a:lnSpc>
                          <a:spcPct val="150000"/>
                        </a:lnSpc>
                        <a:spcAft>
                          <a:spcPts val="0"/>
                        </a:spcAft>
                      </a:pPr>
                      <a:r>
                        <a:rPr lang="hu-HU" sz="2000" b="1">
                          <a:solidFill>
                            <a:srgbClr val="FF0000"/>
                          </a:solidFill>
                          <a:latin typeface="Arial"/>
                          <a:ea typeface="Times New Roman"/>
                          <a:cs typeface="Times New Roman"/>
                        </a:rPr>
                        <a:t>Kommunikáció</a:t>
                      </a:r>
                      <a:endParaRPr lang="hu-HU" sz="2000" b="1">
                        <a:solidFill>
                          <a:srgbClr val="FF0000"/>
                        </a:solidFill>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50000"/>
                        </a:lnSpc>
                        <a:spcAft>
                          <a:spcPts val="0"/>
                        </a:spcAft>
                      </a:pPr>
                      <a:r>
                        <a:rPr lang="hu-HU" sz="2000" b="1" dirty="0">
                          <a:solidFill>
                            <a:srgbClr val="FF0000"/>
                          </a:solidFill>
                          <a:latin typeface="Arial"/>
                          <a:ea typeface="Times New Roman"/>
                          <a:cs typeface="Times New Roman"/>
                        </a:rPr>
                        <a:t>Metakommunikáció</a:t>
                      </a:r>
                      <a:endParaRPr lang="hu-HU" sz="2000" b="1" dirty="0">
                        <a:solidFill>
                          <a:srgbClr val="FF0000"/>
                        </a:solidFill>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Cím 2"/>
          <p:cNvSpPr>
            <a:spLocks noGrp="1"/>
          </p:cNvSpPr>
          <p:nvPr>
            <p:ph type="title"/>
          </p:nvPr>
        </p:nvSpPr>
        <p:spPr/>
        <p:txBody>
          <a:bodyPr/>
          <a:lstStyle/>
          <a:p>
            <a:pPr algn="ctr"/>
            <a:r>
              <a:rPr lang="hu-HU" dirty="0" smtClean="0"/>
              <a:t>Tartalom és Kapcsolat</a:t>
            </a:r>
            <a:endParaRPr lang="hu-H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a:xfrm>
            <a:off x="142844" y="1481328"/>
            <a:ext cx="9001156" cy="5090944"/>
          </a:xfrm>
        </p:spPr>
        <p:txBody>
          <a:bodyPr>
            <a:normAutofit fontScale="70000" lnSpcReduction="20000"/>
          </a:bodyPr>
          <a:lstStyle/>
          <a:p>
            <a:r>
              <a:rPr lang="hu-HU" dirty="0" smtClean="0"/>
              <a:t>Állítás, bántás, bátorítás, befolyásolás, beiratkozás, benevezés, beszámolás, bevallás, bocsánatkérés, célzás, célozgatás, csábítás, csalogatás, csúfolás, dicsérés, elbeszélés, elismerés, elítélés, elnevezés, előléptetés, elsiratás, eltiltás, elutasítás, esküvés, érvelés, évődés, felelősségre vonás, felháborodás hangoztatása, felhívás, félrevezetés, felszólítás, fenyegetés, figyelemelterelés, figyelmeztetés, fogadalomtevés, fogadás, fohászkodás, felszentelés, gúnyolódás, hazudozás, hitegetés, idegesítés, ígérés, imádkozás, incselkedés, ironizálás, ítélés, jellemzés, kényszerítés, kérdezés, kérdőre vonás, kérés, megkérés, kicsinyítés, kicsúfolás, kimagyarázás, kíváncsiskodás, könyörgés, követelés, lekicsinylés, magyarázás, magyarázgatás, magyarázkodás, megmagyarázás, megalázás, megalázkodás, megbántás, megbocsátás, megdicsérés, megengedés, megfogadás, megígérés, megítélés, megkérdezés, megnevezés, megnevettetés,  megnyugtatás, megrovás, megsértés, megsértődés, megszégyenítés, megszentelés, megszidás, megtiltás, megvallás, megvigasztalás, megzsarolás, nagyítás, nevelés, óhajtás, panaszkodás, parancsolás, pletykálkodás, rábeszélés, rimánkodás, sértés, sértegetés, szidás, szidalmazás, simogatás, sírás, siránkozás, sírdogálás, szitkozódás, tanítás, tiltakozás, tiltás, tréfálkozás, utánzás, utasítás, üldözés, vágyakozás, vigasztalás, zavarba hozás, zsarolás.</a:t>
            </a:r>
          </a:p>
          <a:p>
            <a:endParaRPr lang="hu-HU" dirty="0"/>
          </a:p>
        </p:txBody>
      </p:sp>
      <p:sp>
        <p:nvSpPr>
          <p:cNvPr id="3" name="Cím 2"/>
          <p:cNvSpPr>
            <a:spLocks noGrp="1"/>
          </p:cNvSpPr>
          <p:nvPr>
            <p:ph type="title"/>
          </p:nvPr>
        </p:nvSpPr>
        <p:spPr/>
        <p:txBody>
          <a:bodyPr/>
          <a:lstStyle/>
          <a:p>
            <a:r>
              <a:rPr lang="hu-HU" dirty="0" smtClean="0"/>
              <a:t>Milyen is a beszédünk?</a:t>
            </a:r>
            <a:endParaRPr lang="hu-H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77500" lnSpcReduction="20000"/>
          </a:bodyPr>
          <a:lstStyle/>
          <a:p>
            <a:pPr lvl="0" hangingPunct="0"/>
            <a:r>
              <a:rPr lang="hu-HU" dirty="0" smtClean="0"/>
              <a:t>Az </a:t>
            </a:r>
            <a:r>
              <a:rPr lang="hu-HU" i="1" dirty="0" err="1" smtClean="0"/>
              <a:t>emotív</a:t>
            </a:r>
            <a:r>
              <a:rPr lang="hu-HU" dirty="0" smtClean="0"/>
              <a:t> (érzelmi) funkció a beszélőnek az üzenettel kapcsolatos érzelmeit, indulatait, hangulatait fejezi ki.</a:t>
            </a:r>
          </a:p>
          <a:p>
            <a:pPr lvl="0" hangingPunct="0"/>
            <a:r>
              <a:rPr lang="hu-HU" dirty="0" smtClean="0"/>
              <a:t>A </a:t>
            </a:r>
            <a:r>
              <a:rPr lang="hu-HU" i="1" dirty="0" err="1" smtClean="0"/>
              <a:t>konatív</a:t>
            </a:r>
            <a:r>
              <a:rPr lang="hu-HU" dirty="0" smtClean="0"/>
              <a:t> (felhívó) funkció a címzettre irányul, annak befolyásolására szolgál. Ilyen a megszólítás, felszólítás, meghívás, tudakozódás stb.</a:t>
            </a:r>
          </a:p>
          <a:p>
            <a:pPr lvl="0" hangingPunct="0"/>
            <a:r>
              <a:rPr lang="hu-HU" dirty="0" smtClean="0"/>
              <a:t>A </a:t>
            </a:r>
            <a:r>
              <a:rPr lang="hu-HU" i="1" dirty="0" err="1" smtClean="0"/>
              <a:t>fatikus</a:t>
            </a:r>
            <a:r>
              <a:rPr lang="hu-HU" dirty="0" smtClean="0"/>
              <a:t> funkció a kommunikáció létrehozására, fenntartására, meghosszabbítására vonatkozik. Ide tartozik a köszönés, megszólítás, bemutatás stb.</a:t>
            </a:r>
          </a:p>
          <a:p>
            <a:pPr lvl="0" hangingPunct="0"/>
            <a:r>
              <a:rPr lang="hu-HU" dirty="0" smtClean="0"/>
              <a:t>A </a:t>
            </a:r>
            <a:r>
              <a:rPr lang="hu-HU" i="1" dirty="0" smtClean="0"/>
              <a:t>metanyelvi</a:t>
            </a:r>
            <a:r>
              <a:rPr lang="hu-HU" dirty="0" smtClean="0"/>
              <a:t> funkció a kódra utal, a nyelv segítségével magáról a nyelvről szól a kommunikáció. </a:t>
            </a:r>
          </a:p>
          <a:p>
            <a:pPr lvl="0" hangingPunct="0"/>
            <a:r>
              <a:rPr lang="hu-HU" dirty="0" smtClean="0"/>
              <a:t>A </a:t>
            </a:r>
            <a:r>
              <a:rPr lang="hu-HU" i="1" dirty="0" smtClean="0"/>
              <a:t>poétikai</a:t>
            </a:r>
            <a:r>
              <a:rPr lang="hu-HU" dirty="0" smtClean="0"/>
              <a:t> funkció az üzenetet hordozza, amennyiben a nyelvi megformáltsággal esztétikai hatást érünk el.</a:t>
            </a:r>
          </a:p>
          <a:p>
            <a:pPr lvl="0" hangingPunct="0"/>
            <a:r>
              <a:rPr lang="hu-HU" dirty="0" smtClean="0"/>
              <a:t>A </a:t>
            </a:r>
            <a:r>
              <a:rPr lang="hu-HU" i="1" dirty="0" smtClean="0"/>
              <a:t>referenciális</a:t>
            </a:r>
            <a:r>
              <a:rPr lang="hu-HU" dirty="0" smtClean="0"/>
              <a:t> (közlő, tájékoztató) funkció a kontextussal van kapcsolatban: útbaigazítás, hirdetés, üzenetközvetítés, előadás stb.</a:t>
            </a:r>
          </a:p>
          <a:p>
            <a:endParaRPr lang="hu-HU" dirty="0"/>
          </a:p>
        </p:txBody>
      </p:sp>
      <p:sp>
        <p:nvSpPr>
          <p:cNvPr id="3" name="Cím 2"/>
          <p:cNvSpPr>
            <a:spLocks noGrp="1"/>
          </p:cNvSpPr>
          <p:nvPr>
            <p:ph type="title"/>
          </p:nvPr>
        </p:nvSpPr>
        <p:spPr/>
        <p:txBody>
          <a:bodyPr>
            <a:normAutofit/>
          </a:bodyPr>
          <a:lstStyle/>
          <a:p>
            <a:r>
              <a:rPr lang="hu-HU" dirty="0" smtClean="0"/>
              <a:t>A kommunikáció alapfunkciói</a:t>
            </a:r>
            <a:endParaRPr lang="hu-H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étatér">
  <a:themeElements>
    <a:clrScheme name="Sétatér">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étatér">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Sétatér">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101</TotalTime>
  <Words>1452</Words>
  <Application>Microsoft Office PowerPoint</Application>
  <PresentationFormat>Diavetítés a képernyőre (4:3 oldalarány)</PresentationFormat>
  <Paragraphs>184</Paragraphs>
  <Slides>24</Slides>
  <Notes>6</Notes>
  <HiddenSlides>0</HiddenSlides>
  <MMClips>1</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24</vt:i4>
      </vt:variant>
    </vt:vector>
  </HeadingPairs>
  <TitlesOfParts>
    <vt:vector size="26" baseType="lpstr">
      <vt:lpstr>Sétatér</vt:lpstr>
      <vt:lpstr>Microsoft Office Word 97-2003 dokumentum</vt:lpstr>
      <vt:lpstr>Jézus Krisztus a kommunikáció mestere</vt:lpstr>
      <vt:lpstr>Jézus és a kommunikáció</vt:lpstr>
      <vt:lpstr>Jézus és a tömegkommunikáció</vt:lpstr>
      <vt:lpstr>Jézus és a tömegkommunikáció</vt:lpstr>
      <vt:lpstr>Információs özönvíz</vt:lpstr>
      <vt:lpstr>„Nem lehet nem kommunikálni”</vt:lpstr>
      <vt:lpstr>Tartalom és Kapcsolat</vt:lpstr>
      <vt:lpstr>Milyen is a beszédünk?</vt:lpstr>
      <vt:lpstr>A kommunikáció alapfunkciói</vt:lpstr>
      <vt:lpstr>Az Istennel való kommunikáció</vt:lpstr>
      <vt:lpstr>Hogyan keltette fel Jézus a figyelmet?</vt:lpstr>
      <vt:lpstr>Jézus párbeszédei</vt:lpstr>
      <vt:lpstr>Jézus kérdései</vt:lpstr>
      <vt:lpstr>Jézus nem verbális üzenetei </vt:lpstr>
      <vt:lpstr>Hogyan kommunikálunk mi?</vt:lpstr>
      <vt:lpstr>Jézus és az Internet</vt:lpstr>
      <vt:lpstr>A Tanítóhivatal megnyilatkozásai</vt:lpstr>
      <vt:lpstr>Inter mirifica</vt:lpstr>
      <vt:lpstr>Communio et progressio</vt:lpstr>
      <vt:lpstr>Aetatis novae</vt:lpstr>
      <vt:lpstr>Tömegtájékoztatás Pápai Tanácsa</vt:lpstr>
      <vt:lpstr>Szociális csapda</vt:lpstr>
      <vt:lpstr>Jézus és az Internet</vt:lpstr>
      <vt:lpstr>24. dia</vt:lpstr>
    </vt:vector>
  </TitlesOfParts>
  <Company>WXPEE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MS-USER</dc:creator>
  <cp:lastModifiedBy>MS-USER</cp:lastModifiedBy>
  <cp:revision>11</cp:revision>
  <dcterms:created xsi:type="dcterms:W3CDTF">2010-07-27T12:51:33Z</dcterms:created>
  <dcterms:modified xsi:type="dcterms:W3CDTF">2010-07-27T14:32:52Z</dcterms:modified>
</cp:coreProperties>
</file>